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" ContentType="image/t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</p:sldIdLst>
  <p:sldSz cx="9144000" cy="6858000" type="screen4x3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/>
      <a:tcStyle>
        <a:tcBdr/>
        <a:fill>
          <a:solidFill>
            <a:srgbClr val="E8ECF4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/>
      <a:tcStyle>
        <a:tcBdr/>
        <a:fill>
          <a:solidFill>
            <a:srgbClr val="EFF3E9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/>
      <a:tcStyle>
        <a:tcBdr/>
        <a:fill>
          <a:solidFill>
            <a:srgbClr val="FDEE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3" d="100"/>
          <a:sy n="73" d="100"/>
        </p:scale>
        <p:origin x="1459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3" name="Shape 123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Arial"/>
      </a:defRPr>
    </a:lvl1pPr>
    <a:lvl2pPr indent="228600" latinLnBrk="0">
      <a:defRPr sz="1200">
        <a:latin typeface="+mn-lt"/>
        <a:ea typeface="+mn-ea"/>
        <a:cs typeface="+mn-cs"/>
        <a:sym typeface="Arial"/>
      </a:defRPr>
    </a:lvl2pPr>
    <a:lvl3pPr indent="457200" latinLnBrk="0">
      <a:defRPr sz="1200">
        <a:latin typeface="+mn-lt"/>
        <a:ea typeface="+mn-ea"/>
        <a:cs typeface="+mn-cs"/>
        <a:sym typeface="Arial"/>
      </a:defRPr>
    </a:lvl3pPr>
    <a:lvl4pPr indent="685800" latinLnBrk="0">
      <a:defRPr sz="1200">
        <a:latin typeface="+mn-lt"/>
        <a:ea typeface="+mn-ea"/>
        <a:cs typeface="+mn-cs"/>
        <a:sym typeface="Arial"/>
      </a:defRPr>
    </a:lvl4pPr>
    <a:lvl5pPr indent="914400" latinLnBrk="0">
      <a:defRPr sz="1200">
        <a:latin typeface="+mn-lt"/>
        <a:ea typeface="+mn-ea"/>
        <a:cs typeface="+mn-cs"/>
        <a:sym typeface="Arial"/>
      </a:defRPr>
    </a:lvl5pPr>
    <a:lvl6pPr indent="1143000" latinLnBrk="0">
      <a:defRPr sz="1200">
        <a:latin typeface="+mn-lt"/>
        <a:ea typeface="+mn-ea"/>
        <a:cs typeface="+mn-cs"/>
        <a:sym typeface="Arial"/>
      </a:defRPr>
    </a:lvl6pPr>
    <a:lvl7pPr indent="1371600" latinLnBrk="0">
      <a:defRPr sz="1200">
        <a:latin typeface="+mn-lt"/>
        <a:ea typeface="+mn-ea"/>
        <a:cs typeface="+mn-cs"/>
        <a:sym typeface="Arial"/>
      </a:defRPr>
    </a:lvl7pPr>
    <a:lvl8pPr indent="1600200" latinLnBrk="0">
      <a:defRPr sz="1200">
        <a:latin typeface="+mn-lt"/>
        <a:ea typeface="+mn-ea"/>
        <a:cs typeface="+mn-cs"/>
        <a:sym typeface="Arial"/>
      </a:defRPr>
    </a:lvl8pPr>
    <a:lvl9pPr indent="1828800" latinLnBrk="0">
      <a:defRPr sz="1200">
        <a:latin typeface="+mn-lt"/>
        <a:ea typeface="+mn-ea"/>
        <a:cs typeface="+mn-cs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1" name="Shape 14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Remind students to review the task using the textbook AAS.</a:t>
            </a:r>
          </a:p>
          <a:p>
            <a:r>
              <a:t>We use Python here, but they are encouraged to try running the Scala code from AAS.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3" name="Shape 19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 rest of the lecture should be used as a preview of the interactive exercise.</a:t>
            </a:r>
          </a:p>
          <a:p>
            <a:endParaRPr/>
          </a:p>
          <a:p>
            <a:r>
              <a:t>2 hours: good choice? 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9" name="Shape 19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 rest of the lecture should be used as a preview of the interactive exercise.</a:t>
            </a:r>
          </a:p>
          <a:p>
            <a:endParaRPr/>
          </a:p>
          <a:p>
            <a:r>
              <a:t>What kind of statistical distribution this looks like?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05" name="Shape 20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Compare with other geographical libraries.</a:t>
            </a:r>
          </a:p>
          <a:p>
            <a:r>
              <a:t>How about Google Maps API?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2" name="Shape 21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 rest of the lecture should be used as a preview of the interactive exercise.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23" name="Shape 22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Is a 100 miles trip realistic or not?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29" name="Shape 22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Why is the distribution so scattered?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37" name="Shape 23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From this point, the notebook is just one example; during the exercise the class should try to work out a better procedure!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42" name="Shape 24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 rest of the lecture should be used as a preview of the interactive exercise.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47" name="Shape 24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 rest of the lecture should be used as a preview of the interactive exercise.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53" name="Shape 25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 rest of the lecture should be used as a preview of the interactive exercise.</a:t>
            </a:r>
          </a:p>
          <a:p>
            <a:endParaRPr/>
          </a:p>
          <a:p>
            <a:r>
              <a:t>Comment on the prediction quality. What is the effect of using only a small subset of the data?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7" name="Shape 14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Remind students of the value of trying out the datasets and scripts on Kaggle.</a:t>
            </a:r>
          </a:p>
          <a:p>
            <a:r>
              <a:t>Each of them should try to find an example directly related to their interests.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2" name="Shape 15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Discuss why trip duration might be different for similar distances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7" name="Shape 15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We choose only a few data items; what others could be significant?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3" name="Shape 16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 rest of the lecture should be used as a preview of the interactive exercise.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9" name="Shape 16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 rest of the lecture should be used as a preview of the interactive exercise.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75" name="Shape 17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 rest of the lecture should be used as a preview of the interactive exercise.</a:t>
            </a:r>
          </a:p>
          <a:p>
            <a:endParaRPr/>
          </a:p>
          <a:p>
            <a:r>
              <a:t>Call attention to the poor information content: almost everything is hidden, because of the outliers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1" name="Shape 18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 rest of the lecture should be used as a preview of the interactive exercise.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7" name="Shape 18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 rest of the lecture should be used as a preview of the interactive exercise.</a:t>
            </a:r>
          </a:p>
          <a:p>
            <a:endParaRPr/>
          </a:p>
          <a:p>
            <a:r>
              <a:t>Still poor info…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Text"/>
          <p:cNvSpPr txBox="1">
            <a:spLocks noGrp="1"/>
          </p:cNvSpPr>
          <p:nvPr>
            <p:ph type="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1pPr>
            <a:lvl2pPr marL="0" indent="457200" algn="ctr">
              <a:buSzTx/>
              <a:buFontTx/>
              <a:buNone/>
              <a:defRPr>
                <a:solidFill>
                  <a:srgbClr val="888888"/>
                </a:solidFill>
              </a:defRPr>
            </a:lvl2pPr>
            <a:lvl3pPr marL="0" indent="914400" algn="ctr">
              <a:buSzTx/>
              <a:buFontTx/>
              <a:buNone/>
              <a:defRPr>
                <a:solidFill>
                  <a:srgbClr val="888888"/>
                </a:solidFill>
              </a:defRPr>
            </a:lvl3pPr>
            <a:lvl4pPr marL="0" indent="1371600" algn="ctr">
              <a:buSzTx/>
              <a:buFontTx/>
              <a:buNone/>
              <a:defRPr>
                <a:solidFill>
                  <a:srgbClr val="888888"/>
                </a:solidFill>
              </a:defRPr>
            </a:lvl4pPr>
            <a:lvl5pPr marL="0" indent="1828800" algn="ctr">
              <a:buSzTx/>
              <a:buFontTx/>
              <a:buNone/>
              <a:defRPr>
                <a:solidFill>
                  <a:srgbClr val="888888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96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Title Text"/>
          <p:cNvSpPr txBox="1">
            <a:spLocks noGrp="1"/>
          </p:cNvSpPr>
          <p:nvPr>
            <p:ph type="title"/>
          </p:nvPr>
        </p:nvSpPr>
        <p:spPr>
          <a:xfrm>
            <a:off x="6629400" y="274638"/>
            <a:ext cx="2057400" cy="5851526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05" name="Body Level One…"/>
          <p:cNvSpPr txBox="1">
            <a:spLocks noGrp="1"/>
          </p:cNvSpPr>
          <p:nvPr>
            <p:ph type="body" idx="1"/>
          </p:nvPr>
        </p:nvSpPr>
        <p:spPr>
          <a:xfrm>
            <a:off x="457200" y="274638"/>
            <a:ext cx="6019800" cy="5851526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image1.jpeg" descr="image1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14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15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image1.jpeg" descr="image1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2700"/>
            <a:ext cx="9144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31" name="Title Text"/>
          <p:cNvSpPr txBox="1">
            <a:spLocks noGrp="1"/>
          </p:cNvSpPr>
          <p:nvPr>
            <p:ph type="title"/>
          </p:nvPr>
        </p:nvSpPr>
        <p:spPr>
          <a:xfrm>
            <a:off x="722312" y="4406900"/>
            <a:ext cx="7772401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t>Title Text</a:t>
            </a:r>
          </a:p>
        </p:txBody>
      </p:sp>
      <p:sp>
        <p:nvSpPr>
          <p:cNvPr id="3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722312" y="2906713"/>
            <a:ext cx="7772401" cy="1500188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1pPr>
            <a:lvl2pPr marL="0" indent="4572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2pPr>
            <a:lvl3pPr marL="0" indent="9144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3pPr>
            <a:lvl4pPr marL="0" indent="13716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4pPr>
            <a:lvl5pPr marL="0" indent="18288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image1.jpeg" descr="image1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2700" y="12700"/>
            <a:ext cx="9144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41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2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defRPr sz="2800"/>
            </a:lvl1pPr>
            <a:lvl2pPr marL="790575" indent="-333375">
              <a:spcBef>
                <a:spcPts val="600"/>
              </a:spcBef>
              <a:defRPr sz="2800"/>
            </a:lvl2pPr>
            <a:lvl3pPr marL="1234439" indent="-320039">
              <a:spcBef>
                <a:spcPts val="600"/>
              </a:spcBef>
              <a:defRPr sz="2800"/>
            </a:lvl3pPr>
            <a:lvl4pPr marL="1727200" indent="-355600">
              <a:spcBef>
                <a:spcPts val="600"/>
              </a:spcBef>
              <a:defRPr sz="2800"/>
            </a:lvl4pPr>
            <a:lvl5pPr marL="2184400" indent="-355600">
              <a:spcBef>
                <a:spcPts val="600"/>
              </a:spcBef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57200" y="1535112"/>
            <a:ext cx="4040188" cy="639763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500"/>
              </a:spcBef>
              <a:buSzTx/>
              <a:buFontTx/>
              <a:buNone/>
              <a:defRPr sz="2400" b="1"/>
            </a:lvl1pPr>
            <a:lvl2pPr marL="0" indent="457200">
              <a:spcBef>
                <a:spcPts val="500"/>
              </a:spcBef>
              <a:buSzTx/>
              <a:buFontTx/>
              <a:buNone/>
              <a:defRPr sz="2400" b="1"/>
            </a:lvl2pPr>
            <a:lvl3pPr marL="0" indent="914400">
              <a:spcBef>
                <a:spcPts val="500"/>
              </a:spcBef>
              <a:buSzTx/>
              <a:buFontTx/>
              <a:buNone/>
              <a:defRPr sz="2400" b="1"/>
            </a:lvl3pPr>
            <a:lvl4pPr marL="0" indent="1371600">
              <a:spcBef>
                <a:spcPts val="500"/>
              </a:spcBef>
              <a:buSzTx/>
              <a:buFontTx/>
              <a:buNone/>
              <a:defRPr sz="2400" b="1"/>
            </a:lvl4pPr>
            <a:lvl5pPr marL="0" indent="1828800">
              <a:spcBef>
                <a:spcPts val="500"/>
              </a:spcBef>
              <a:buSzTx/>
              <a:buFontTx/>
              <a:buNone/>
              <a:defRPr sz="2400" b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2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645025" y="1535112"/>
            <a:ext cx="4041775" cy="639763"/>
          </a:xfrm>
          <a:prstGeom prst="rect">
            <a:avLst/>
          </a:prstGeom>
        </p:spPr>
        <p:txBody>
          <a:bodyPr anchor="b"/>
          <a:lstStyle/>
          <a:p>
            <a:pPr marL="0" indent="0">
              <a:spcBef>
                <a:spcPts val="500"/>
              </a:spcBef>
              <a:buSzTx/>
              <a:buFontTx/>
              <a:buNone/>
              <a:defRPr sz="2400" b="1"/>
            </a:pPr>
            <a:endParaRPr/>
          </a:p>
        </p:txBody>
      </p:sp>
      <p:sp>
        <p:nvSpPr>
          <p:cNvPr id="5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itle Text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4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t>Title Text</a:t>
            </a:r>
          </a:p>
        </p:txBody>
      </p:sp>
      <p:sp>
        <p:nvSpPr>
          <p:cNvPr id="76" name="Body Level One…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7" name="Text Placeholder 3"/>
          <p:cNvSpPr>
            <a:spLocks noGrp="1"/>
          </p:cNvSpPr>
          <p:nvPr>
            <p:ph type="body" sz="half" idx="13"/>
          </p:nvPr>
        </p:nvSpPr>
        <p:spPr>
          <a:xfrm>
            <a:off x="457199" y="1435100"/>
            <a:ext cx="3008315" cy="4691063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300"/>
              </a:spcBef>
              <a:buSzTx/>
              <a:buFontTx/>
              <a:buNone/>
              <a:defRPr sz="1400"/>
            </a:pPr>
            <a:endParaRPr/>
          </a:p>
        </p:txBody>
      </p:sp>
      <p:sp>
        <p:nvSpPr>
          <p:cNvPr id="7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Title Text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1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t>Title Text</a:t>
            </a:r>
          </a:p>
        </p:txBody>
      </p:sp>
      <p:sp>
        <p:nvSpPr>
          <p:cNvPr id="86" name="Picture Placeholder 2"/>
          <p:cNvSpPr>
            <a:spLocks noGrp="1"/>
          </p:cNvSpPr>
          <p:nvPr>
            <p:ph type="pic" sz="half" idx="13"/>
          </p:nvPr>
        </p:nvSpPr>
        <p:spPr>
          <a:xfrm>
            <a:off x="1792288" y="612775"/>
            <a:ext cx="5486401" cy="41148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792288" y="5367337"/>
            <a:ext cx="5486401" cy="804863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300"/>
              </a:spcBef>
              <a:buSzTx/>
              <a:buFontTx/>
              <a:buNone/>
              <a:defRPr sz="1400"/>
            </a:lvl1pPr>
            <a:lvl2pPr marL="0" indent="457200">
              <a:spcBef>
                <a:spcPts val="300"/>
              </a:spcBef>
              <a:buSzTx/>
              <a:buFontTx/>
              <a:buNone/>
              <a:defRPr sz="1400"/>
            </a:lvl2pPr>
            <a:lvl3pPr marL="0" indent="914400">
              <a:spcBef>
                <a:spcPts val="300"/>
              </a:spcBef>
              <a:buSzTx/>
              <a:buFontTx/>
              <a:buNone/>
              <a:defRPr sz="1400"/>
            </a:lvl3pPr>
            <a:lvl4pPr marL="0" indent="1371600">
              <a:spcBef>
                <a:spcPts val="300"/>
              </a:spcBef>
              <a:buSzTx/>
              <a:buFontTx/>
              <a:buNone/>
              <a:defRPr sz="1400"/>
            </a:lvl4pPr>
            <a:lvl5pPr marL="0" indent="1828800">
              <a:spcBef>
                <a:spcPts val="300"/>
              </a:spcBef>
              <a:buSzTx/>
              <a:buFontTx/>
              <a:buNone/>
              <a:defRPr sz="1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1.jpeg" descr="image1.jpeg"/>
          <p:cNvPicPr>
            <a:picLocks noChangeAspect="1"/>
          </p:cNvPicPr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4" name="Body Level One…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13144" y="6406785"/>
            <a:ext cx="273657" cy="264255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9pPr>
    </p:titleStyle>
    <p:bodyStyle>
      <a:lvl1pPr marL="342900" marR="0" indent="-3429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1pPr>
      <a:lvl2pPr marL="783771" marR="0" indent="-326571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2pPr>
      <a:lvl3pPr marL="1219200" marR="0" indent="-3048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3pPr>
      <a:lvl4pPr marL="17373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4pPr>
      <a:lvl5pPr marL="21945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»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5pPr>
      <a:lvl6pPr marL="26517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6pPr>
      <a:lvl7pPr marL="31089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7pPr>
      <a:lvl8pPr marL="35661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8pPr>
      <a:lvl9pPr marL="40233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ndresmh/nyctaxitrip" TargetMode="External"/><Relationship Id="rId2" Type="http://schemas.openxmlformats.org/officeDocument/2006/relationships/hyperlink" Target="https://www.kaggle.com/kartikkannapur/nyc-taxi-trips-exploratory-data-analysis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://kaggle.com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Title 1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010543"/>
          </a:xfrm>
          <a:prstGeom prst="rect">
            <a:avLst/>
          </a:prstGeom>
        </p:spPr>
        <p:txBody>
          <a:bodyPr/>
          <a:lstStyle>
            <a:lvl1pPr defTabSz="493776">
              <a:defRPr sz="3240"/>
            </a:lvl1pPr>
          </a:lstStyle>
          <a:p>
            <a:r>
              <a:t>AI and Machine Learning for IoT Big Data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Read in and take a look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Read in and take a look</a:t>
            </a:r>
          </a:p>
        </p:txBody>
      </p:sp>
      <p:sp>
        <p:nvSpPr>
          <p:cNvPr id="160" name="# #Train and Test Datasets…"/>
          <p:cNvSpPr txBox="1"/>
          <p:nvPr/>
        </p:nvSpPr>
        <p:spPr>
          <a:xfrm>
            <a:off x="1842443" y="1516380"/>
            <a:ext cx="4342357" cy="14174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r>
              <a:t># #Train and Test Datasets</a:t>
            </a:r>
          </a:p>
          <a:p>
            <a:r>
              <a:t>df_train = pd.read_csv("train.csv")</a:t>
            </a:r>
          </a:p>
          <a:p>
            <a:r>
              <a:t>df_test = pd.read_csv("test.csv")</a:t>
            </a:r>
          </a:p>
          <a:p>
            <a:endParaRPr/>
          </a:p>
          <a:p>
            <a:r>
              <a:t>df_train.head()</a:t>
            </a:r>
          </a:p>
        </p:txBody>
      </p:sp>
      <p:graphicFrame>
        <p:nvGraphicFramePr>
          <p:cNvPr id="161" name="Table 1"/>
          <p:cNvGraphicFramePr/>
          <p:nvPr>
            <p:extLst>
              <p:ext uri="{D42A27DB-BD31-4B8C-83A1-F6EECF244321}">
                <p14:modId xmlns:p14="http://schemas.microsoft.com/office/powerpoint/2010/main" val="3614062897"/>
              </p:ext>
            </p:extLst>
          </p:nvPr>
        </p:nvGraphicFramePr>
        <p:xfrm>
          <a:off x="315310" y="3103562"/>
          <a:ext cx="8742171" cy="2882241"/>
        </p:xfrm>
        <a:graphic>
          <a:graphicData uri="http://schemas.openxmlformats.org/drawingml/2006/table">
            <a:tbl>
              <a:tblPr firstRow="1" firstCol="1" bandRow="1">
                <a:tableStyleId>{4C3C2611-4C71-4FC5-86AE-919BDF0F9419}</a:tableStyleId>
              </a:tblPr>
              <a:tblGrid>
                <a:gridCol w="52026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39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773">
                <a:tc gridSpan="2"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t>Table 1</a:t>
                      </a:r>
                    </a:p>
                  </a:txBody>
                  <a:tcPr marL="0" marR="0" marT="0" marB="0" horzOverflow="overflow">
                    <a:lnL/>
                    <a:lnR/>
                    <a:lnT/>
                    <a:lnB w="12700">
                      <a:solidFill>
                        <a:srgbClr val="FFFFFF"/>
                      </a:solidFill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ja-JP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9052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0" marR="0" marT="0" marB="0" horzOverflow="overflow">
                    <a:lnT w="12700">
                      <a:solidFill>
                        <a:srgbClr val="FFFFFF"/>
                      </a:solidFill>
                    </a:lnT>
                    <a:lnB w="38100">
                      <a:solidFill>
                        <a:srgbClr val="FFFFFF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 b="1">
                          <a:solidFill>
                            <a:srgbClr val="FFFFFF"/>
                          </a:solidFill>
                        </a:defRPr>
                      </a:pPr>
                      <a:endParaRPr dirty="0"/>
                    </a:p>
                  </a:txBody>
                  <a:tcPr marL="0" marR="0" marT="0" marB="0" horzOverflow="overflow">
                    <a:lnT w="12700">
                      <a:solidFill>
                        <a:srgbClr val="FFFFFF"/>
                      </a:solidFill>
                    </a:lnT>
                    <a:lnB w="38100">
                      <a:solidFill>
                        <a:srgbClr val="FFFFFF"/>
                      </a:solidFill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9052"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</a:rPr>
                        <a:t>df_train.head()</a:t>
                      </a:r>
                    </a:p>
                  </a:txBody>
                  <a:tcPr marL="0" marR="0" marT="0" marB="0" horzOverflow="overflow">
                    <a:lnT w="38100">
                      <a:solidFill>
                        <a:srgbClr val="FFFFFF"/>
                      </a:solidFill>
                    </a:lnT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0" marR="0" marT="0" marB="0" horzOverflow="overflow">
                    <a:lnT w="38100">
                      <a:solidFill>
                        <a:srgbClr val="FFFFFF"/>
                      </a:solidFill>
                    </a:lnT>
                    <a:solidFill>
                      <a:srgbClr val="CFD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9052"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</a:rPr>
                        <a:t>Out[5]: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 dirty="0"/>
                    </a:p>
                  </a:txBody>
                  <a:tcPr marL="0" marR="0" marT="0" marB="0" horzOverflow="overflow">
                    <a:solidFill>
                      <a:srgbClr val="E8EC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9052"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</a:rPr>
                        <a:t>id	vendor_id	pickup_datet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ime	dropoff_datetime</a:t>
                      </a:r>
                    </a:p>
                  </a:txBody>
                  <a:tcPr marL="0" marR="0" marT="0" marB="0" horzOverflow="overflow">
                    <a:solidFill>
                      <a:srgbClr val="CFD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9052"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</a:rPr>
                        <a:t>0	id2875421	2	2016-03-14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17:24:55	2016-03-14</a:t>
                      </a:r>
                    </a:p>
                  </a:txBody>
                  <a:tcPr marL="0" marR="0" marT="0" marB="0" horzOverflow="overflow">
                    <a:solidFill>
                      <a:srgbClr val="E8EC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9052"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</a:rPr>
                        <a:t>1	id2377394	1	2016-06-12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00:43:35	2016-06-12</a:t>
                      </a:r>
                    </a:p>
                  </a:txBody>
                  <a:tcPr marL="0" marR="0" marT="0" marB="0" horzOverflow="overflow">
                    <a:solidFill>
                      <a:srgbClr val="CFD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9052"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</a:rPr>
                        <a:t>2	id3858529	2	2016-01-19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11:35:24	2016-01-19</a:t>
                      </a:r>
                    </a:p>
                  </a:txBody>
                  <a:tcPr marL="0" marR="0" marT="0" marB="0" horzOverflow="overflow">
                    <a:solidFill>
                      <a:srgbClr val="E8EC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9052"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</a:rPr>
                        <a:t>3	id3504673	2	2016-04-06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19:32:31	2016-04-06</a:t>
                      </a:r>
                    </a:p>
                  </a:txBody>
                  <a:tcPr marL="0" marR="0" marT="0" marB="0" horzOverflow="overflow">
                    <a:solidFill>
                      <a:srgbClr val="CFD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79052"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</a:rPr>
                        <a:t>4	id2181028	2	2016-03-26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dirty="0"/>
                        <a:t>13:30:55	2016-03-26</a:t>
                      </a:r>
                    </a:p>
                  </a:txBody>
                  <a:tcPr marL="0" marR="0" marT="0" marB="0" horzOverflow="overflow">
                    <a:solidFill>
                      <a:srgbClr val="E8EC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Check statistic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Check statistics</a:t>
            </a:r>
          </a:p>
        </p:txBody>
      </p:sp>
      <p:sp>
        <p:nvSpPr>
          <p:cNvPr id="166" name="df_train.describe()"/>
          <p:cNvSpPr txBox="1"/>
          <p:nvPr/>
        </p:nvSpPr>
        <p:spPr>
          <a:xfrm>
            <a:off x="3279112" y="1770379"/>
            <a:ext cx="1946447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t>df_train.describe()</a:t>
            </a:r>
          </a:p>
        </p:txBody>
      </p:sp>
      <p:graphicFrame>
        <p:nvGraphicFramePr>
          <p:cNvPr id="167" name="Table 1"/>
          <p:cNvGraphicFramePr/>
          <p:nvPr>
            <p:extLst>
              <p:ext uri="{D42A27DB-BD31-4B8C-83A1-F6EECF244321}">
                <p14:modId xmlns:p14="http://schemas.microsoft.com/office/powerpoint/2010/main" val="1227473566"/>
              </p:ext>
            </p:extLst>
          </p:nvPr>
        </p:nvGraphicFramePr>
        <p:xfrm>
          <a:off x="306989" y="2234105"/>
          <a:ext cx="8750300" cy="3594552"/>
        </p:xfrm>
        <a:graphic>
          <a:graphicData uri="http://schemas.openxmlformats.org/drawingml/2006/table">
            <a:tbl>
              <a:tblPr firstRow="1" firstCol="1" bandRow="1">
                <a:tableStyleId>{4C3C2611-4C71-4FC5-86AE-919BDF0F9419}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7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145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49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803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73582">
                <a:tc gridSpan="6"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t>Table 1</a:t>
                      </a:r>
                    </a:p>
                  </a:txBody>
                  <a:tcPr marL="0" marR="0" marT="0" marB="0" horzOverflow="overflow">
                    <a:lnL/>
                    <a:lnR/>
                    <a:lnT/>
                    <a:lnB w="12700">
                      <a:solidFill>
                        <a:srgbClr val="FFFFFF"/>
                      </a:solidFill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ja-JP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ja-JP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ja-JP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ja-JP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ja-JP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9052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0" marR="0" marT="0" marB="0" horzOverflow="overflow">
                    <a:lnT w="12700">
                      <a:solidFill>
                        <a:srgbClr val="FFFFFF"/>
                      </a:solidFill>
                    </a:lnT>
                    <a:lnB w="38100">
                      <a:solidFill>
                        <a:srgbClr val="FFFFFF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b="1">
                          <a:solidFill>
                            <a:srgbClr val="FFFFFF"/>
                          </a:solidFill>
                        </a:rPr>
                        <a:t>vendor_id</a:t>
                      </a:r>
                    </a:p>
                  </a:txBody>
                  <a:tcPr marL="0" marR="0" marT="0" marB="0" horzOverflow="overflow">
                    <a:lnT w="12700">
                      <a:solidFill>
                        <a:srgbClr val="FFFFFF"/>
                      </a:solidFill>
                    </a:lnT>
                    <a:lnB w="38100">
                      <a:solidFill>
                        <a:srgbClr val="FFFFFF"/>
                      </a:solidFill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b="1">
                          <a:solidFill>
                            <a:srgbClr val="FFFFFF"/>
                          </a:solidFill>
                        </a:rPr>
                        <a:t>passenger_count</a:t>
                      </a:r>
                    </a:p>
                  </a:txBody>
                  <a:tcPr marL="0" marR="0" marT="0" marB="0" horzOverflow="overflow">
                    <a:lnT w="12700">
                      <a:solidFill>
                        <a:srgbClr val="FFFFFF"/>
                      </a:solidFill>
                    </a:lnT>
                    <a:lnB w="38100">
                      <a:solidFill>
                        <a:srgbClr val="FFFFFF"/>
                      </a:solidFill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b="1">
                          <a:solidFill>
                            <a:srgbClr val="FFFFFF"/>
                          </a:solidFill>
                        </a:rPr>
                        <a:t>pickup_longitude</a:t>
                      </a:r>
                    </a:p>
                  </a:txBody>
                  <a:tcPr marL="0" marR="0" marT="0" marB="0" horzOverflow="overflow">
                    <a:lnT w="12700">
                      <a:solidFill>
                        <a:srgbClr val="FFFFFF"/>
                      </a:solidFill>
                    </a:lnT>
                    <a:lnB w="38100">
                      <a:solidFill>
                        <a:srgbClr val="FFFFFF"/>
                      </a:solidFill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b="1">
                          <a:solidFill>
                            <a:srgbClr val="FFFFFF"/>
                          </a:solidFill>
                        </a:rPr>
                        <a:t>pickup_latitude</a:t>
                      </a:r>
                    </a:p>
                  </a:txBody>
                  <a:tcPr marL="0" marR="0" marT="0" marB="0" horzOverflow="overflow">
                    <a:lnT w="12700">
                      <a:solidFill>
                        <a:srgbClr val="FFFFFF"/>
                      </a:solidFill>
                    </a:lnT>
                    <a:lnB w="38100">
                      <a:solidFill>
                        <a:srgbClr val="FFFFFF"/>
                      </a:solidFill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b="1">
                          <a:solidFill>
                            <a:srgbClr val="FFFFFF"/>
                          </a:solidFill>
                        </a:rPr>
                        <a:t>dropoff_longitude</a:t>
                      </a:r>
                    </a:p>
                  </a:txBody>
                  <a:tcPr marL="0" marR="0" marT="0" marB="0" horzOverflow="overflow">
                    <a:lnT w="12700">
                      <a:solidFill>
                        <a:srgbClr val="FFFFFF"/>
                      </a:solidFill>
                    </a:lnT>
                    <a:lnB w="38100">
                      <a:solidFill>
                        <a:srgbClr val="FFFFFF"/>
                      </a:solidFill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9052"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</a:rPr>
                        <a:t>count</a:t>
                      </a:r>
                    </a:p>
                  </a:txBody>
                  <a:tcPr marL="0" marR="0" marT="0" marB="0" horzOverflow="overflow">
                    <a:lnT w="38100">
                      <a:solidFill>
                        <a:srgbClr val="FFFFFF"/>
                      </a:solidFill>
                    </a:lnT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1.458644E+06</a:t>
                      </a:r>
                    </a:p>
                  </a:txBody>
                  <a:tcPr marL="0" marR="0" marT="0" marB="0" horzOverflow="overflow">
                    <a:lnT w="38100">
                      <a:solidFill>
                        <a:srgbClr val="FFFFFF"/>
                      </a:solidFill>
                    </a:lnT>
                    <a:solidFill>
                      <a:srgbClr val="CFD7E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1.458644E+06</a:t>
                      </a:r>
                    </a:p>
                  </a:txBody>
                  <a:tcPr marL="0" marR="0" marT="0" marB="0" horzOverflow="overflow">
                    <a:lnT w="38100">
                      <a:solidFill>
                        <a:srgbClr val="FFFFFF"/>
                      </a:solidFill>
                    </a:lnT>
                    <a:solidFill>
                      <a:srgbClr val="CFD7E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1.458644E+06</a:t>
                      </a:r>
                    </a:p>
                  </a:txBody>
                  <a:tcPr marL="0" marR="0" marT="0" marB="0" horzOverflow="overflow">
                    <a:lnT w="38100">
                      <a:solidFill>
                        <a:srgbClr val="FFFFFF"/>
                      </a:solidFill>
                    </a:lnT>
                    <a:solidFill>
                      <a:srgbClr val="CFD7E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1.458644E+06</a:t>
                      </a:r>
                    </a:p>
                  </a:txBody>
                  <a:tcPr marL="0" marR="0" marT="0" marB="0" horzOverflow="overflow">
                    <a:lnT w="38100">
                      <a:solidFill>
                        <a:srgbClr val="FFFFFF"/>
                      </a:solidFill>
                    </a:lnT>
                    <a:solidFill>
                      <a:srgbClr val="CFD7E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1.458644E+06</a:t>
                      </a:r>
                    </a:p>
                  </a:txBody>
                  <a:tcPr marL="0" marR="0" marT="0" marB="0" horzOverflow="overflow">
                    <a:lnT w="38100">
                      <a:solidFill>
                        <a:srgbClr val="FFFFFF"/>
                      </a:solidFill>
                    </a:lnT>
                    <a:solidFill>
                      <a:srgbClr val="CFD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9052"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</a:rPr>
                        <a:t>mean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1.53495E+00</a:t>
                      </a:r>
                    </a:p>
                  </a:txBody>
                  <a:tcPr marL="0" marR="0" marT="0" marB="0" horzOverflow="overflow">
                    <a:solidFill>
                      <a:srgbClr val="E8ECF4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1.66453E+00</a:t>
                      </a:r>
                    </a:p>
                  </a:txBody>
                  <a:tcPr marL="0" marR="0" marT="0" marB="0" horzOverflow="overflow">
                    <a:solidFill>
                      <a:srgbClr val="E8ECF4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-7.397349E+01</a:t>
                      </a:r>
                    </a:p>
                  </a:txBody>
                  <a:tcPr marL="0" marR="0" marT="0" marB="0" horzOverflow="overflow">
                    <a:solidFill>
                      <a:srgbClr val="E8ECF4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4.075092E+01</a:t>
                      </a:r>
                    </a:p>
                  </a:txBody>
                  <a:tcPr marL="0" marR="0" marT="0" marB="0" horzOverflow="overflow">
                    <a:solidFill>
                      <a:srgbClr val="E8ECF4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-7.397342E+01</a:t>
                      </a:r>
                    </a:p>
                  </a:txBody>
                  <a:tcPr marL="0" marR="0" marT="0" marB="0" horzOverflow="overflow">
                    <a:solidFill>
                      <a:srgbClr val="E8EC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9052"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</a:rPr>
                        <a:t>std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4.987772E-01</a:t>
                      </a:r>
                    </a:p>
                  </a:txBody>
                  <a:tcPr marL="0" marR="0" marT="0" marB="0" horzOverflow="overflow">
                    <a:solidFill>
                      <a:srgbClr val="CFD7E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1.314242E+00</a:t>
                      </a:r>
                    </a:p>
                  </a:txBody>
                  <a:tcPr marL="0" marR="0" marT="0" marB="0" horzOverflow="overflow">
                    <a:solidFill>
                      <a:srgbClr val="CFD7E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7.090186E-02</a:t>
                      </a:r>
                    </a:p>
                  </a:txBody>
                  <a:tcPr marL="0" marR="0" marT="0" marB="0" horzOverflow="overflow">
                    <a:solidFill>
                      <a:srgbClr val="CFD7E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3.288119E-02</a:t>
                      </a:r>
                    </a:p>
                  </a:txBody>
                  <a:tcPr marL="0" marR="0" marT="0" marB="0" horzOverflow="overflow">
                    <a:solidFill>
                      <a:srgbClr val="CFD7E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7.064327E-02</a:t>
                      </a:r>
                    </a:p>
                  </a:txBody>
                  <a:tcPr marL="0" marR="0" marT="0" marB="0" horzOverflow="overflow">
                    <a:solidFill>
                      <a:srgbClr val="CFD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9052"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</a:rPr>
                        <a:t>min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1E+00</a:t>
                      </a:r>
                    </a:p>
                  </a:txBody>
                  <a:tcPr marL="0" marR="0" marT="0" marB="0" horzOverflow="overflow">
                    <a:solidFill>
                      <a:srgbClr val="E8ECF4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0E+00</a:t>
                      </a:r>
                    </a:p>
                  </a:txBody>
                  <a:tcPr marL="0" marR="0" marT="0" marB="0" horzOverflow="overflow">
                    <a:solidFill>
                      <a:srgbClr val="E8ECF4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-1.219333E+02</a:t>
                      </a:r>
                    </a:p>
                  </a:txBody>
                  <a:tcPr marL="0" marR="0" marT="0" marB="0" horzOverflow="overflow">
                    <a:solidFill>
                      <a:srgbClr val="E8ECF4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3.43597E+01</a:t>
                      </a:r>
                    </a:p>
                  </a:txBody>
                  <a:tcPr marL="0" marR="0" marT="0" marB="0" horzOverflow="overflow">
                    <a:solidFill>
                      <a:srgbClr val="E8ECF4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-1.219333E+02</a:t>
                      </a:r>
                    </a:p>
                  </a:txBody>
                  <a:tcPr marL="0" marR="0" marT="0" marB="0" horzOverflow="overflow">
                    <a:solidFill>
                      <a:srgbClr val="E8EC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9052"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</a:rPr>
                        <a:t>25%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1E+00</a:t>
                      </a:r>
                    </a:p>
                  </a:txBody>
                  <a:tcPr marL="0" marR="0" marT="0" marB="0" horzOverflow="overflow">
                    <a:solidFill>
                      <a:srgbClr val="CFD7E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1E+00</a:t>
                      </a:r>
                    </a:p>
                  </a:txBody>
                  <a:tcPr marL="0" marR="0" marT="0" marB="0" horzOverflow="overflow">
                    <a:solidFill>
                      <a:srgbClr val="CFD7E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-7.399187E+01</a:t>
                      </a:r>
                    </a:p>
                  </a:txBody>
                  <a:tcPr marL="0" marR="0" marT="0" marB="0" horzOverflow="overflow">
                    <a:solidFill>
                      <a:srgbClr val="CFD7E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4.073735E+01</a:t>
                      </a:r>
                    </a:p>
                  </a:txBody>
                  <a:tcPr marL="0" marR="0" marT="0" marB="0" horzOverflow="overflow">
                    <a:solidFill>
                      <a:srgbClr val="CFD7E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-7.399133E+01</a:t>
                      </a:r>
                    </a:p>
                  </a:txBody>
                  <a:tcPr marL="0" marR="0" marT="0" marB="0" horzOverflow="overflow">
                    <a:solidFill>
                      <a:srgbClr val="CFD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9052"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</a:rPr>
                        <a:t>50%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2E+00</a:t>
                      </a:r>
                    </a:p>
                  </a:txBody>
                  <a:tcPr marL="0" marR="0" marT="0" marB="0" horzOverflow="overflow">
                    <a:solidFill>
                      <a:srgbClr val="E8ECF4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1E+00</a:t>
                      </a:r>
                    </a:p>
                  </a:txBody>
                  <a:tcPr marL="0" marR="0" marT="0" marB="0" horzOverflow="overflow">
                    <a:solidFill>
                      <a:srgbClr val="E8ECF4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-7.398174E+01</a:t>
                      </a:r>
                    </a:p>
                  </a:txBody>
                  <a:tcPr marL="0" marR="0" marT="0" marB="0" horzOverflow="overflow">
                    <a:solidFill>
                      <a:srgbClr val="E8ECF4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4.07541E+01</a:t>
                      </a:r>
                    </a:p>
                  </a:txBody>
                  <a:tcPr marL="0" marR="0" marT="0" marB="0" horzOverflow="overflow">
                    <a:solidFill>
                      <a:srgbClr val="E8ECF4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-7.397975E+01</a:t>
                      </a:r>
                    </a:p>
                  </a:txBody>
                  <a:tcPr marL="0" marR="0" marT="0" marB="0" horzOverflow="overflow">
                    <a:solidFill>
                      <a:srgbClr val="E8EC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9052"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</a:rPr>
                        <a:t>75%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2E+00</a:t>
                      </a:r>
                    </a:p>
                  </a:txBody>
                  <a:tcPr marL="0" marR="0" marT="0" marB="0" horzOverflow="overflow">
                    <a:solidFill>
                      <a:srgbClr val="CFD7E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2E+00</a:t>
                      </a:r>
                    </a:p>
                  </a:txBody>
                  <a:tcPr marL="0" marR="0" marT="0" marB="0" horzOverflow="overflow">
                    <a:solidFill>
                      <a:srgbClr val="CFD7E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-7.396733E+01</a:t>
                      </a:r>
                    </a:p>
                  </a:txBody>
                  <a:tcPr marL="0" marR="0" marT="0" marB="0" horzOverflow="overflow">
                    <a:solidFill>
                      <a:srgbClr val="CFD7E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4.076836E+01</a:t>
                      </a:r>
                    </a:p>
                  </a:txBody>
                  <a:tcPr marL="0" marR="0" marT="0" marB="0" horzOverflow="overflow">
                    <a:solidFill>
                      <a:srgbClr val="CFD7E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-7.396301E+01</a:t>
                      </a:r>
                    </a:p>
                  </a:txBody>
                  <a:tcPr marL="0" marR="0" marT="0" marB="0" horzOverflow="overflow">
                    <a:solidFill>
                      <a:srgbClr val="CFD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79052"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</a:rPr>
                        <a:t>max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2E+00</a:t>
                      </a:r>
                    </a:p>
                  </a:txBody>
                  <a:tcPr marL="0" marR="0" marT="0" marB="0" horzOverflow="overflow">
                    <a:solidFill>
                      <a:srgbClr val="E8ECF4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9E+00</a:t>
                      </a:r>
                    </a:p>
                  </a:txBody>
                  <a:tcPr marL="0" marR="0" marT="0" marB="0" horzOverflow="overflow">
                    <a:solidFill>
                      <a:srgbClr val="E8ECF4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-6.133553E+01</a:t>
                      </a:r>
                    </a:p>
                  </a:txBody>
                  <a:tcPr marL="0" marR="0" marT="0" marB="0" horzOverflow="overflow">
                    <a:solidFill>
                      <a:srgbClr val="E8ECF4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5.188108E+01</a:t>
                      </a:r>
                    </a:p>
                  </a:txBody>
                  <a:tcPr marL="0" marR="0" marT="0" marB="0" horzOverflow="overflow">
                    <a:solidFill>
                      <a:srgbClr val="E8ECF4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dirty="0"/>
                        <a:t>-6.133553E+01</a:t>
                      </a:r>
                    </a:p>
                  </a:txBody>
                  <a:tcPr marL="0" marR="0" marT="0" marB="0" horzOverflow="overflow">
                    <a:solidFill>
                      <a:srgbClr val="E8EC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Distribution of the trip_dur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Distribution of the trip_duration</a:t>
            </a:r>
          </a:p>
        </p:txBody>
      </p:sp>
      <p:sp>
        <p:nvSpPr>
          <p:cNvPr id="172" name="plt.figure(figsize=(10,10))…"/>
          <p:cNvSpPr txBox="1"/>
          <p:nvPr/>
        </p:nvSpPr>
        <p:spPr>
          <a:xfrm>
            <a:off x="659737" y="1351280"/>
            <a:ext cx="8128470" cy="14174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t>plt.figure(figsize=(10,10))</a:t>
            </a:r>
          </a:p>
          <a:p>
            <a:r>
              <a:t>plt.scatter(range(len(df_train["trip_duration"])), np.sort(df_train["trip_duration"]))</a:t>
            </a:r>
          </a:p>
          <a:p>
            <a:r>
              <a:t>plt.xlabel('index')</a:t>
            </a:r>
          </a:p>
          <a:p>
            <a:r>
              <a:t>plt.ylabel('trip_duration in seconds')</a:t>
            </a:r>
          </a:p>
          <a:p>
            <a:r>
              <a:t>plt.show()</a:t>
            </a:r>
          </a:p>
        </p:txBody>
      </p:sp>
      <p:pic>
        <p:nvPicPr>
          <p:cNvPr id="173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85650" y="2883411"/>
            <a:ext cx="4262314" cy="393648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Data cleanup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Data cleanup</a:t>
            </a:r>
          </a:p>
        </p:txBody>
      </p:sp>
      <p:sp>
        <p:nvSpPr>
          <p:cNvPr id="178" name="The trip duration data has extreme outliers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 trip duration data has extreme outliers</a:t>
            </a:r>
          </a:p>
          <a:p>
            <a:r>
              <a:t>We need to make a decision about removing them</a:t>
            </a:r>
          </a:p>
          <a:p>
            <a:r>
              <a:t>First, let’s remove the most “unplausible” data</a:t>
            </a:r>
          </a:p>
        </p:txBody>
      </p:sp>
      <p:sp>
        <p:nvSpPr>
          <p:cNvPr id="179" name="# #Removing the outliers in the dataset…"/>
          <p:cNvSpPr txBox="1"/>
          <p:nvPr/>
        </p:nvSpPr>
        <p:spPr>
          <a:xfrm>
            <a:off x="1999749" y="4323079"/>
            <a:ext cx="5362610" cy="6173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t># #Removing the outliers in the dataset</a:t>
            </a:r>
          </a:p>
          <a:p>
            <a:r>
              <a:t>df_train = df_train[df_train["trip_duration"] &lt; 500000]</a:t>
            </a: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Distribution of the trip_dur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Distribution of the trip_duration</a:t>
            </a:r>
          </a:p>
        </p:txBody>
      </p:sp>
      <p:sp>
        <p:nvSpPr>
          <p:cNvPr id="184" name="plt.figure(figsize=(10,10))…"/>
          <p:cNvSpPr txBox="1"/>
          <p:nvPr/>
        </p:nvSpPr>
        <p:spPr>
          <a:xfrm>
            <a:off x="659737" y="1351280"/>
            <a:ext cx="8128470" cy="14174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t>plt.figure(figsize=(10,10))</a:t>
            </a:r>
          </a:p>
          <a:p>
            <a:r>
              <a:t>plt.scatter(range(len(df_train["trip_duration"])), np.sort(df_train["trip_duration"]))</a:t>
            </a:r>
          </a:p>
          <a:p>
            <a:r>
              <a:t>plt.xlabel('index')</a:t>
            </a:r>
          </a:p>
          <a:p>
            <a:r>
              <a:t>plt.ylabel('trip_duration in seconds')</a:t>
            </a:r>
          </a:p>
          <a:p>
            <a:r>
              <a:t>plt.show()</a:t>
            </a:r>
          </a:p>
        </p:txBody>
      </p:sp>
      <p:pic>
        <p:nvPicPr>
          <p:cNvPr id="185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630431" y="2571980"/>
            <a:ext cx="4264528" cy="401367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Data cleanup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Data cleanup 2</a:t>
            </a:r>
          </a:p>
        </p:txBody>
      </p:sp>
      <p:sp>
        <p:nvSpPr>
          <p:cNvPr id="190" name="Better but still cannot see the actual distribution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Better but still cannot see the actual distribution</a:t>
            </a:r>
          </a:p>
          <a:p>
            <a:r>
              <a:t>Let’s remove trips up to 2 hours</a:t>
            </a:r>
          </a:p>
        </p:txBody>
      </p:sp>
      <p:sp>
        <p:nvSpPr>
          <p:cNvPr id="191" name="# #Removing the outliers in the dataset…"/>
          <p:cNvSpPr txBox="1"/>
          <p:nvPr/>
        </p:nvSpPr>
        <p:spPr>
          <a:xfrm>
            <a:off x="1999749" y="4323079"/>
            <a:ext cx="5108337" cy="6173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t># #Removing the outliers in the dataset</a:t>
            </a:r>
          </a:p>
          <a:p>
            <a:r>
              <a:t>df_train = df_train[df_train["trip_duration"] &lt; 7200]</a:t>
            </a: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Distribution of the trip_dur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Distribution of the trip_duration</a:t>
            </a:r>
          </a:p>
        </p:txBody>
      </p:sp>
      <p:sp>
        <p:nvSpPr>
          <p:cNvPr id="196" name="plt.figure(figsize=(10,10))…"/>
          <p:cNvSpPr txBox="1"/>
          <p:nvPr/>
        </p:nvSpPr>
        <p:spPr>
          <a:xfrm>
            <a:off x="659737" y="1351280"/>
            <a:ext cx="8128470" cy="14174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t>plt.figure(figsize=(10,10))</a:t>
            </a:r>
          </a:p>
          <a:p>
            <a:r>
              <a:t>plt.scatter(range(len(df_train["trip_duration"])), np.sort(df_train["trip_duration"]))</a:t>
            </a:r>
          </a:p>
          <a:p>
            <a:r>
              <a:t>plt.xlabel('index')</a:t>
            </a:r>
          </a:p>
          <a:p>
            <a:r>
              <a:t>plt.ylabel('trip_duration in seconds')</a:t>
            </a:r>
          </a:p>
          <a:p>
            <a:r>
              <a:t>plt.show()</a:t>
            </a:r>
          </a:p>
        </p:txBody>
      </p:sp>
      <p:pic>
        <p:nvPicPr>
          <p:cNvPr id="197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654713" y="2682258"/>
            <a:ext cx="4173854" cy="397254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Exploring the distances between the pickup and dropoff lat/log coordinat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768095">
              <a:defRPr sz="3696"/>
            </a:lvl1pPr>
          </a:lstStyle>
          <a:p>
            <a:r>
              <a:t>Exploring the distances between the pickup and dropoff lat/log coordinates</a:t>
            </a:r>
          </a:p>
        </p:txBody>
      </p:sp>
      <p:sp>
        <p:nvSpPr>
          <p:cNvPr id="202" name="We use the “haversine” library for geospatial distance calculation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We use the “haversine” library for geospatial distance calculation</a:t>
            </a:r>
          </a:p>
        </p:txBody>
      </p:sp>
      <p:sp>
        <p:nvSpPr>
          <p:cNvPr id="203" name="from haversine import haversine…"/>
          <p:cNvSpPr txBox="1"/>
          <p:nvPr/>
        </p:nvSpPr>
        <p:spPr>
          <a:xfrm>
            <a:off x="253964" y="2895861"/>
            <a:ext cx="8886405" cy="24006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rPr sz="1500" dirty="0"/>
              <a:t>from haversine import haversine</a:t>
            </a:r>
          </a:p>
          <a:p>
            <a:endParaRPr sz="1500" dirty="0"/>
          </a:p>
          <a:p>
            <a:r>
              <a:rPr sz="1500" dirty="0"/>
              <a:t>def </a:t>
            </a:r>
            <a:r>
              <a:rPr sz="1500" dirty="0" err="1"/>
              <a:t>calculate_haversine_distance</a:t>
            </a:r>
            <a:r>
              <a:rPr sz="1500" dirty="0"/>
              <a:t>(</a:t>
            </a:r>
            <a:r>
              <a:rPr sz="1500" dirty="0" err="1"/>
              <a:t>var_row</a:t>
            </a:r>
            <a:r>
              <a:rPr sz="1500" dirty="0"/>
              <a:t>):</a:t>
            </a:r>
          </a:p>
          <a:p>
            <a:r>
              <a:rPr sz="1500" dirty="0"/>
              <a:t>    return haversine((</a:t>
            </a:r>
            <a:r>
              <a:rPr sz="1500" dirty="0" err="1"/>
              <a:t>var_row</a:t>
            </a:r>
            <a:r>
              <a:rPr sz="1500" dirty="0"/>
              <a:t>["</a:t>
            </a:r>
            <a:r>
              <a:rPr sz="1500" dirty="0" err="1"/>
              <a:t>pickup_latitude</a:t>
            </a:r>
            <a:r>
              <a:rPr sz="1500" dirty="0"/>
              <a:t>"], </a:t>
            </a:r>
            <a:r>
              <a:rPr sz="1500" dirty="0" err="1"/>
              <a:t>var_row</a:t>
            </a:r>
            <a:r>
              <a:rPr sz="1500" dirty="0"/>
              <a:t>["</a:t>
            </a:r>
            <a:r>
              <a:rPr sz="1500" dirty="0" err="1"/>
              <a:t>pickup_longitude</a:t>
            </a:r>
            <a:r>
              <a:rPr sz="1500" dirty="0"/>
              <a:t>"]), </a:t>
            </a:r>
          </a:p>
          <a:p>
            <a:r>
              <a:rPr sz="1500" dirty="0"/>
              <a:t>                     (</a:t>
            </a:r>
            <a:r>
              <a:rPr sz="1500" dirty="0" err="1"/>
              <a:t>var_row</a:t>
            </a:r>
            <a:r>
              <a:rPr sz="1500" dirty="0"/>
              <a:t>["</a:t>
            </a:r>
            <a:r>
              <a:rPr sz="1500" dirty="0" err="1"/>
              <a:t>dropoff_latitude</a:t>
            </a:r>
            <a:r>
              <a:rPr sz="1500" dirty="0"/>
              <a:t>"], </a:t>
            </a:r>
            <a:r>
              <a:rPr sz="1500" dirty="0" err="1"/>
              <a:t>var_row</a:t>
            </a:r>
            <a:r>
              <a:rPr sz="1500" dirty="0"/>
              <a:t>["</a:t>
            </a:r>
            <a:r>
              <a:rPr sz="1500" dirty="0" err="1"/>
              <a:t>dropoff_longitude</a:t>
            </a:r>
            <a:r>
              <a:rPr sz="1500" dirty="0"/>
              <a:t>"]), miles = True)</a:t>
            </a:r>
          </a:p>
          <a:p>
            <a:endParaRPr sz="1500" dirty="0"/>
          </a:p>
          <a:p>
            <a:r>
              <a:rPr sz="1500" dirty="0"/>
              <a:t># #Calculating the Haversine Distance</a:t>
            </a:r>
          </a:p>
          <a:p>
            <a:r>
              <a:rPr sz="1500" dirty="0"/>
              <a:t># #The haversine formula determines the great-circle distance between two points on a sphere </a:t>
            </a:r>
          </a:p>
          <a:p>
            <a:r>
              <a:rPr sz="1500" dirty="0"/>
              <a:t># #given their longitudes and latitudes.</a:t>
            </a:r>
          </a:p>
          <a:p>
            <a:r>
              <a:rPr sz="1500" dirty="0" err="1"/>
              <a:t>df_train</a:t>
            </a:r>
            <a:r>
              <a:rPr sz="1500" dirty="0"/>
              <a:t>["</a:t>
            </a:r>
            <a:r>
              <a:rPr sz="1500" dirty="0" err="1"/>
              <a:t>haversine_distance</a:t>
            </a:r>
            <a:r>
              <a:rPr sz="1500" dirty="0"/>
              <a:t>"] = </a:t>
            </a:r>
            <a:r>
              <a:rPr sz="1500" dirty="0" err="1"/>
              <a:t>df_train.apply</a:t>
            </a:r>
            <a:r>
              <a:rPr sz="1500" dirty="0"/>
              <a:t>(lambda row: </a:t>
            </a:r>
            <a:r>
              <a:rPr sz="1500" dirty="0" err="1"/>
              <a:t>calculate_haversine_distance</a:t>
            </a:r>
            <a:r>
              <a:rPr sz="1500" dirty="0"/>
              <a:t>(row), axis=1)</a:t>
            </a: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The distance distribu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 distance distribution</a:t>
            </a:r>
          </a:p>
        </p:txBody>
      </p:sp>
      <p:sp>
        <p:nvSpPr>
          <p:cNvPr id="208" name="We have added a new column to the frame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We have added a new column to the frame</a:t>
            </a:r>
          </a:p>
        </p:txBody>
      </p:sp>
      <p:sp>
        <p:nvSpPr>
          <p:cNvPr id="209" name="df_train[&quot;haversine_distance&quot;].describe()"/>
          <p:cNvSpPr txBox="1"/>
          <p:nvPr/>
        </p:nvSpPr>
        <p:spPr>
          <a:xfrm>
            <a:off x="2431009" y="2418079"/>
            <a:ext cx="4205546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t>df_train["haversine_distance"].describe()</a:t>
            </a:r>
          </a:p>
        </p:txBody>
      </p:sp>
      <p:graphicFrame>
        <p:nvGraphicFramePr>
          <p:cNvPr id="210" name="Table 1"/>
          <p:cNvGraphicFramePr/>
          <p:nvPr/>
        </p:nvGraphicFramePr>
        <p:xfrm>
          <a:off x="2425700" y="2901950"/>
          <a:ext cx="3937000" cy="3055376"/>
        </p:xfrm>
        <a:graphic>
          <a:graphicData uri="http://schemas.openxmlformats.org/drawingml/2006/table">
            <a:tbl>
              <a:tblPr firstRow="1" firstCol="1" bandRow="1">
                <a:tableStyleId>{4C3C2611-4C71-4FC5-86AE-919BDF0F9419}</a:tableStyleId>
              </a:tblPr>
              <a:tblGrid>
                <a:gridCol w="2565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9221">
                <a:tc gridSpan="2"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t>Table 1</a:t>
                      </a:r>
                    </a:p>
                  </a:txBody>
                  <a:tcPr marL="0" marR="0" marT="0" marB="0" horzOverflow="overflow">
                    <a:lnL/>
                    <a:lnR/>
                    <a:lnT/>
                    <a:lnB w="12700">
                      <a:solidFill>
                        <a:srgbClr val="FFFFFF"/>
                      </a:solidFill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ja-JP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9052"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</a:rPr>
                        <a:t>count    1.458640e+06</a:t>
                      </a:r>
                    </a:p>
                  </a:txBody>
                  <a:tcPr marL="0" marR="0" marT="0" marB="0" horzOverflow="overflow">
                    <a:lnT w="12700">
                      <a:solidFill>
                        <a:srgbClr val="FFFFFF"/>
                      </a:solidFill>
                    </a:lnT>
                    <a:lnB w="38100">
                      <a:solidFill>
                        <a:srgbClr val="FFFFFF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 b="1">
                          <a:solidFill>
                            <a:srgbClr val="FFFFFF"/>
                          </a:solidFill>
                        </a:defRPr>
                      </a:pPr>
                      <a:endParaRPr/>
                    </a:p>
                  </a:txBody>
                  <a:tcPr marL="0" marR="0" marT="0" marB="0" horzOverflow="overflow">
                    <a:lnT w="12700">
                      <a:solidFill>
                        <a:srgbClr val="FFFFFF"/>
                      </a:solidFill>
                    </a:lnT>
                    <a:lnB w="38100">
                      <a:solidFill>
                        <a:srgbClr val="FFFFFF"/>
                      </a:solidFill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9052"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</a:rPr>
                        <a:t>mean     2.138039e+00</a:t>
                      </a:r>
                    </a:p>
                  </a:txBody>
                  <a:tcPr marL="0" marR="0" marT="0" marB="0" horzOverflow="overflow">
                    <a:lnT w="38100">
                      <a:solidFill>
                        <a:srgbClr val="FFFFFF"/>
                      </a:solidFill>
                    </a:lnT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0" marR="0" marT="0" marB="0" horzOverflow="overflow">
                    <a:lnT w="38100">
                      <a:solidFill>
                        <a:srgbClr val="FFFFFF"/>
                      </a:solidFill>
                    </a:lnT>
                    <a:solidFill>
                      <a:srgbClr val="CFD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9052"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</a:rPr>
                        <a:t>std      2.669720e+00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0" marR="0" marT="0" marB="0" horzOverflow="overflow">
                    <a:solidFill>
                      <a:srgbClr val="E8EC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9052"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</a:rPr>
                        <a:t>min      0.000000e+00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0" marR="0" marT="0" marB="0" horzOverflow="overflow">
                    <a:solidFill>
                      <a:srgbClr val="CFD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9052"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</a:rPr>
                        <a:t>25%      7.654260e-01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0" marR="0" marT="0" marB="0" horzOverflow="overflow">
                    <a:solidFill>
                      <a:srgbClr val="E8EC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9052"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</a:rPr>
                        <a:t>50%      1.300971e+00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0" marR="0" marT="0" marB="0" horzOverflow="overflow">
                    <a:solidFill>
                      <a:srgbClr val="CFD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9052"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</a:rPr>
                        <a:t>75%      2.408013e+00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0" marR="0" marT="0" marB="0" horzOverflow="overflow">
                    <a:solidFill>
                      <a:srgbClr val="E8EC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9052"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</a:rPr>
                        <a:t>max      7.710647e+02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0" marR="0" marT="0" marB="0" horzOverflow="overflow">
                    <a:solidFill>
                      <a:srgbClr val="CFD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79052"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</a:rPr>
                        <a:t>Name: haversine_distance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dtype: float64</a:t>
                      </a:r>
                    </a:p>
                  </a:txBody>
                  <a:tcPr marL="0" marR="0" marT="0" marB="0" horzOverflow="overflow">
                    <a:solidFill>
                      <a:srgbClr val="E8EC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Plot of the haversine distance vs the trip dur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defTabSz="768095">
              <a:defRPr sz="3696"/>
            </a:pPr>
            <a:r>
              <a:t>Plot of the </a:t>
            </a:r>
            <a:r>
              <a:rPr i="1" u="sng"/>
              <a:t>haversine</a:t>
            </a:r>
            <a:r>
              <a:t> distance vs the trip duration</a:t>
            </a:r>
          </a:p>
        </p:txBody>
      </p:sp>
      <p:sp>
        <p:nvSpPr>
          <p:cNvPr id="215" name="plt.figure(figsize=(10,10))…"/>
          <p:cNvSpPr txBox="1"/>
          <p:nvPr/>
        </p:nvSpPr>
        <p:spPr>
          <a:xfrm>
            <a:off x="1293299" y="1694179"/>
            <a:ext cx="7030341" cy="6173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t>plt.figure(figsize=(10,10))</a:t>
            </a:r>
          </a:p>
          <a:p>
            <a:r>
              <a:t>sns.regplot(x="haversine_distance", y="trip_duration", data=df_train)</a:t>
            </a:r>
          </a:p>
        </p:txBody>
      </p:sp>
      <p:pic>
        <p:nvPicPr>
          <p:cNvPr id="21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23860" y="2332640"/>
            <a:ext cx="4696280" cy="438566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Title 1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010543"/>
          </a:xfrm>
          <a:prstGeom prst="rect">
            <a:avLst/>
          </a:prstGeom>
        </p:spPr>
        <p:txBody>
          <a:bodyPr/>
          <a:lstStyle>
            <a:lvl1pPr>
              <a:defRPr sz="6000"/>
            </a:lvl1pPr>
          </a:lstStyle>
          <a:p>
            <a:r>
              <a:t>Case study 2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Cleaning up the data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Cleaning up the data</a:t>
            </a:r>
          </a:p>
        </p:txBody>
      </p:sp>
      <p:sp>
        <p:nvSpPr>
          <p:cNvPr id="219" name="We look at the outliers in the distances: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 lnSpcReduction="10000"/>
          </a:bodyPr>
          <a:lstStyle/>
          <a:p>
            <a:r>
              <a:t>We look at the outliers in the distances:</a:t>
            </a:r>
            <a:br/>
            <a:br/>
            <a:br/>
            <a:br/>
            <a:br/>
            <a:br/>
            <a:endParaRPr/>
          </a:p>
          <a:p>
            <a:r>
              <a:t>Trips over 100 miles can also be removed…</a:t>
            </a:r>
          </a:p>
        </p:txBody>
      </p:sp>
      <p:sp>
        <p:nvSpPr>
          <p:cNvPr id="220" name="df_train[df_train[&quot;haversine_distance&quot;] &gt; 100]"/>
          <p:cNvSpPr txBox="1"/>
          <p:nvPr/>
        </p:nvSpPr>
        <p:spPr>
          <a:xfrm>
            <a:off x="2150158" y="2506979"/>
            <a:ext cx="4657165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t>df_train[df_train["haversine_distance"] &gt; 100]</a:t>
            </a:r>
          </a:p>
        </p:txBody>
      </p:sp>
      <p:graphicFrame>
        <p:nvGraphicFramePr>
          <p:cNvPr id="221" name="Table 1"/>
          <p:cNvGraphicFramePr/>
          <p:nvPr>
            <p:extLst>
              <p:ext uri="{D42A27DB-BD31-4B8C-83A1-F6EECF244321}">
                <p14:modId xmlns:p14="http://schemas.microsoft.com/office/powerpoint/2010/main" val="166686425"/>
              </p:ext>
            </p:extLst>
          </p:nvPr>
        </p:nvGraphicFramePr>
        <p:xfrm>
          <a:off x="304800" y="3429000"/>
          <a:ext cx="8534400" cy="2468880"/>
        </p:xfrm>
        <a:graphic>
          <a:graphicData uri="http://schemas.openxmlformats.org/drawingml/2006/table">
            <a:tbl>
              <a:tblPr firstRow="1" firstCol="1" bandRow="1">
                <a:tableStyleId>{4C3C2611-4C71-4FC5-86AE-919BDF0F9419}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4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06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06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59221">
                <a:tc gridSpan="6"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t>Table 1</a:t>
                      </a:r>
                    </a:p>
                  </a:txBody>
                  <a:tcPr marL="0" marR="0" marT="0" marB="0" horzOverflow="overflow">
                    <a:lnL/>
                    <a:lnR/>
                    <a:lnT/>
                    <a:lnB w="12700">
                      <a:solidFill>
                        <a:srgbClr val="FFFFFF"/>
                      </a:solidFill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ja-JP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ja-JP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ja-JP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ja-JP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ja-JP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9052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0" marR="0" marT="0" marB="0" horzOverflow="overflow">
                    <a:lnT w="12700">
                      <a:solidFill>
                        <a:srgbClr val="FFFFFF"/>
                      </a:solidFill>
                    </a:lnT>
                    <a:lnB w="38100">
                      <a:solidFill>
                        <a:srgbClr val="FFFFFF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b="1">
                          <a:solidFill>
                            <a:srgbClr val="FFFFFF"/>
                          </a:solidFill>
                        </a:rPr>
                        <a:t>id</a:t>
                      </a:r>
                    </a:p>
                  </a:txBody>
                  <a:tcPr marL="0" marR="0" marT="0" marB="0" horzOverflow="overflow">
                    <a:lnT w="12700">
                      <a:solidFill>
                        <a:srgbClr val="FFFFFF"/>
                      </a:solidFill>
                    </a:lnT>
                    <a:lnB w="38100">
                      <a:solidFill>
                        <a:srgbClr val="FFFFFF"/>
                      </a:solidFill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b="1">
                          <a:solidFill>
                            <a:srgbClr val="FFFFFF"/>
                          </a:solidFill>
                        </a:rPr>
                        <a:t>vendor_id</a:t>
                      </a:r>
                    </a:p>
                  </a:txBody>
                  <a:tcPr marL="0" marR="0" marT="0" marB="0" horzOverflow="overflow">
                    <a:lnT w="12700">
                      <a:solidFill>
                        <a:srgbClr val="FFFFFF"/>
                      </a:solidFill>
                    </a:lnT>
                    <a:lnB w="38100">
                      <a:solidFill>
                        <a:srgbClr val="FFFFFF"/>
                      </a:solidFill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b="1">
                          <a:solidFill>
                            <a:srgbClr val="FFFFFF"/>
                          </a:solidFill>
                        </a:rPr>
                        <a:t>pickup_datetime</a:t>
                      </a:r>
                    </a:p>
                  </a:txBody>
                  <a:tcPr marL="0" marR="0" marT="0" marB="0" horzOverflow="overflow">
                    <a:lnT w="12700">
                      <a:solidFill>
                        <a:srgbClr val="FFFFFF"/>
                      </a:solidFill>
                    </a:lnT>
                    <a:lnB w="38100">
                      <a:solidFill>
                        <a:srgbClr val="FFFFFF"/>
                      </a:solidFill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b="1">
                          <a:solidFill>
                            <a:srgbClr val="FFFFFF"/>
                          </a:solidFill>
                        </a:rPr>
                        <a:t>dropoff_datetime</a:t>
                      </a:r>
                    </a:p>
                  </a:txBody>
                  <a:tcPr marL="0" marR="0" marT="0" marB="0" horzOverflow="overflow">
                    <a:lnT w="12700">
                      <a:solidFill>
                        <a:srgbClr val="FFFFFF"/>
                      </a:solidFill>
                    </a:lnT>
                    <a:lnB w="38100">
                      <a:solidFill>
                        <a:srgbClr val="FFFFFF"/>
                      </a:solidFill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b="1" dirty="0" err="1">
                          <a:solidFill>
                            <a:srgbClr val="FFFFFF"/>
                          </a:solidFill>
                        </a:rPr>
                        <a:t>passenger_count</a:t>
                      </a:r>
                      <a:endParaRPr b="1" dirty="0">
                        <a:solidFill>
                          <a:srgbClr val="FFFFFF"/>
                        </a:solidFill>
                      </a:endParaRPr>
                    </a:p>
                  </a:txBody>
                  <a:tcPr marL="0" marR="0" marT="0" marB="0" horzOverflow="overflow">
                    <a:lnT w="12700">
                      <a:solidFill>
                        <a:srgbClr val="FFFFFF"/>
                      </a:solidFill>
                    </a:lnT>
                    <a:lnB w="38100">
                      <a:solidFill>
                        <a:srgbClr val="FFFFFF"/>
                      </a:solidFill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9052"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</a:rPr>
                        <a:t>114376</a:t>
                      </a:r>
                    </a:p>
                  </a:txBody>
                  <a:tcPr marL="0" marR="0" marT="0" marB="0" horzOverflow="overflow">
                    <a:lnT w="38100">
                      <a:solidFill>
                        <a:srgbClr val="FFFFFF"/>
                      </a:solidFill>
                    </a:lnT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id1311087</a:t>
                      </a:r>
                    </a:p>
                  </a:txBody>
                  <a:tcPr marL="0" marR="0" marT="0" marB="0" horzOverflow="overflow">
                    <a:lnT w="38100">
                      <a:solidFill>
                        <a:srgbClr val="FFFFFF"/>
                      </a:solidFill>
                    </a:lnT>
                    <a:solidFill>
                      <a:srgbClr val="CFD7E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1</a:t>
                      </a:r>
                    </a:p>
                  </a:txBody>
                  <a:tcPr marL="0" marR="0" marT="0" marB="0" horzOverflow="overflow">
                    <a:lnT w="38100">
                      <a:solidFill>
                        <a:srgbClr val="FFFFFF"/>
                      </a:solidFill>
                    </a:lnT>
                    <a:solidFill>
                      <a:srgbClr val="CFD7E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2016-02-29 12:16:29</a:t>
                      </a:r>
                    </a:p>
                  </a:txBody>
                  <a:tcPr marL="0" marR="0" marT="0" marB="0" horzOverflow="overflow">
                    <a:lnT w="38100">
                      <a:solidFill>
                        <a:srgbClr val="FFFFFF"/>
                      </a:solidFill>
                    </a:lnT>
                    <a:solidFill>
                      <a:srgbClr val="CFD7E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2016-02-29 18:47:09</a:t>
                      </a:r>
                    </a:p>
                  </a:txBody>
                  <a:tcPr marL="0" marR="0" marT="0" marB="0" horzOverflow="overflow">
                    <a:lnT w="38100">
                      <a:solidFill>
                        <a:srgbClr val="FFFFFF"/>
                      </a:solidFill>
                    </a:lnT>
                    <a:solidFill>
                      <a:srgbClr val="CFD7E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3</a:t>
                      </a:r>
                    </a:p>
                  </a:txBody>
                  <a:tcPr marL="0" marR="0" marT="0" marB="0" horzOverflow="overflow">
                    <a:lnT w="38100">
                      <a:solidFill>
                        <a:srgbClr val="FFFFFF"/>
                      </a:solidFill>
                    </a:lnT>
                    <a:solidFill>
                      <a:srgbClr val="CFD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9052"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</a:rPr>
                        <a:t>184925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id2306955</a:t>
                      </a:r>
                    </a:p>
                  </a:txBody>
                  <a:tcPr marL="0" marR="0" marT="0" marB="0" horzOverflow="overflow">
                    <a:solidFill>
                      <a:srgbClr val="E8ECF4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1</a:t>
                      </a:r>
                    </a:p>
                  </a:txBody>
                  <a:tcPr marL="0" marR="0" marT="0" marB="0" horzOverflow="overflow">
                    <a:solidFill>
                      <a:srgbClr val="E8ECF4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2016-05-07 18:58:53</a:t>
                      </a:r>
                    </a:p>
                  </a:txBody>
                  <a:tcPr marL="0" marR="0" marT="0" marB="0" horzOverflow="overflow">
                    <a:solidFill>
                      <a:srgbClr val="E8ECF4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2016-05-07 19:12:05</a:t>
                      </a:r>
                    </a:p>
                  </a:txBody>
                  <a:tcPr marL="0" marR="0" marT="0" marB="0" horzOverflow="overflow">
                    <a:solidFill>
                      <a:srgbClr val="E8ECF4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1</a:t>
                      </a:r>
                    </a:p>
                  </a:txBody>
                  <a:tcPr marL="0" marR="0" marT="0" marB="0" horzOverflow="overflow">
                    <a:solidFill>
                      <a:srgbClr val="E8EC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9052"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</a:rPr>
                        <a:t>275644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id0978162</a:t>
                      </a:r>
                    </a:p>
                  </a:txBody>
                  <a:tcPr marL="0" marR="0" marT="0" marB="0" horzOverflow="overflow">
                    <a:solidFill>
                      <a:srgbClr val="CFD7E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1</a:t>
                      </a:r>
                    </a:p>
                  </a:txBody>
                  <a:tcPr marL="0" marR="0" marT="0" marB="0" horzOverflow="overflow">
                    <a:solidFill>
                      <a:srgbClr val="CFD7E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2016-02-24 16:20:59</a:t>
                      </a:r>
                    </a:p>
                  </a:txBody>
                  <a:tcPr marL="0" marR="0" marT="0" marB="0" horzOverflow="overflow">
                    <a:solidFill>
                      <a:srgbClr val="CFD7E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2016-02-24 16:35:34</a:t>
                      </a:r>
                    </a:p>
                  </a:txBody>
                  <a:tcPr marL="0" marR="0" marT="0" marB="0" horzOverflow="overflow">
                    <a:solidFill>
                      <a:srgbClr val="CFD7E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dirty="0"/>
                        <a:t>4</a:t>
                      </a:r>
                    </a:p>
                  </a:txBody>
                  <a:tcPr marL="0" marR="0" marT="0" marB="0" horzOverflow="overflow">
                    <a:solidFill>
                      <a:srgbClr val="CFD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Plot of the haversine distance vs the trip dur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defTabSz="768095">
              <a:defRPr sz="3696"/>
            </a:pPr>
            <a:r>
              <a:t>Plot of the </a:t>
            </a:r>
            <a:r>
              <a:rPr i="1" u="sng"/>
              <a:t>haversine</a:t>
            </a:r>
            <a:r>
              <a:t> distance vs the trip duration</a:t>
            </a:r>
          </a:p>
        </p:txBody>
      </p:sp>
      <p:sp>
        <p:nvSpPr>
          <p:cNvPr id="226" name="plt.figure(figsize=(10,10))…"/>
          <p:cNvSpPr txBox="1"/>
          <p:nvPr/>
        </p:nvSpPr>
        <p:spPr>
          <a:xfrm>
            <a:off x="342026" y="1694179"/>
            <a:ext cx="8459948" cy="8840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r>
              <a:t>plt.figure(figsize=(10,10))</a:t>
            </a:r>
          </a:p>
          <a:p>
            <a:r>
              <a:t>sns.regplot(x="haversine_distance",y="trip_duration",data=df_train[df_train["haversine_distance"] &lt; 100])</a:t>
            </a:r>
          </a:p>
        </p:txBody>
      </p:sp>
      <p:pic>
        <p:nvPicPr>
          <p:cNvPr id="227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22780" y="2360200"/>
            <a:ext cx="4568789" cy="43073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Distance vs trip time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Distance vs trip time?</a:t>
            </a:r>
          </a:p>
        </p:txBody>
      </p:sp>
      <p:sp>
        <p:nvSpPr>
          <p:cNvPr id="232" name="There does not seem to be any clear correlation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There does not seem to be any clear correlation</a:t>
            </a:r>
          </a:p>
          <a:p>
            <a:r>
              <a:t>The distribution is all over the place</a:t>
            </a:r>
          </a:p>
          <a:p>
            <a:r>
              <a:t>It is unclear what causes the drastic differences</a:t>
            </a:r>
          </a:p>
          <a:p>
            <a:r>
              <a:t>Prediction will be difficult…</a:t>
            </a:r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Attempt at Keras predic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Attempt at Keras prediction</a:t>
            </a:r>
          </a:p>
        </p:txBody>
      </p:sp>
      <p:sp>
        <p:nvSpPr>
          <p:cNvPr id="235" name="from keras.models import Sequential…"/>
          <p:cNvSpPr txBox="1"/>
          <p:nvPr/>
        </p:nvSpPr>
        <p:spPr>
          <a:xfrm>
            <a:off x="1350058" y="1656079"/>
            <a:ext cx="7832004" cy="38177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t>from keras.models import Sequential</a:t>
            </a:r>
          </a:p>
          <a:p>
            <a:r>
              <a:t>from keras.layers import Dense</a:t>
            </a:r>
          </a:p>
          <a:p>
            <a:r>
              <a:t>from keras.wrappers.scikit_learn import KerasRegressor</a:t>
            </a:r>
          </a:p>
          <a:p>
            <a:r>
              <a:t>from sklearn.model_selection import cross_val_score</a:t>
            </a:r>
          </a:p>
          <a:p>
            <a:r>
              <a:t>from sklearn.model_selection import KFold</a:t>
            </a:r>
          </a:p>
          <a:p>
            <a:r>
              <a:t>from sklearn.preprocessing import StandardScaler</a:t>
            </a:r>
          </a:p>
          <a:p>
            <a:r>
              <a:t>from sklearn.pipeline import Pipeline</a:t>
            </a:r>
          </a:p>
          <a:p>
            <a:endParaRPr/>
          </a:p>
          <a:p>
            <a:r>
              <a:t>XX = df_train[['passenger_count','haversine_distance','pickup_hour']].values</a:t>
            </a:r>
          </a:p>
          <a:p>
            <a:r>
              <a:t>YY = df_train[‘trip_duration’]</a:t>
            </a:r>
          </a:p>
          <a:p>
            <a:endParaRPr/>
          </a:p>
          <a:p>
            <a:r>
              <a:t>X = XX[:10000]</a:t>
            </a:r>
          </a:p>
          <a:p>
            <a:r>
              <a:t>Y = YY[:10000]</a:t>
            </a:r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Attempt at Keras predic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Attempt at Keras prediction</a:t>
            </a:r>
          </a:p>
        </p:txBody>
      </p:sp>
      <p:sp>
        <p:nvSpPr>
          <p:cNvPr id="240" name="# define base model…"/>
          <p:cNvSpPr txBox="1"/>
          <p:nvPr/>
        </p:nvSpPr>
        <p:spPr>
          <a:xfrm>
            <a:off x="435658" y="1617979"/>
            <a:ext cx="8706869" cy="37856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rPr sz="1600" dirty="0"/>
              <a:t># define base model</a:t>
            </a:r>
          </a:p>
          <a:p>
            <a:r>
              <a:rPr sz="1600" dirty="0"/>
              <a:t>def </a:t>
            </a:r>
            <a:r>
              <a:rPr sz="1600" dirty="0" err="1"/>
              <a:t>baseline_model</a:t>
            </a:r>
            <a:r>
              <a:rPr sz="1600" dirty="0"/>
              <a:t>():</a:t>
            </a:r>
          </a:p>
          <a:p>
            <a:r>
              <a:rPr sz="1600" dirty="0"/>
              <a:t>    # create model</a:t>
            </a:r>
          </a:p>
          <a:p>
            <a:r>
              <a:rPr sz="1600" dirty="0"/>
              <a:t>    model = Sequential()</a:t>
            </a:r>
          </a:p>
          <a:p>
            <a:r>
              <a:rPr sz="1600" dirty="0"/>
              <a:t>    </a:t>
            </a:r>
            <a:r>
              <a:rPr sz="1600" dirty="0" err="1"/>
              <a:t>model.add</a:t>
            </a:r>
            <a:r>
              <a:rPr sz="1600" dirty="0"/>
              <a:t>(Dense(3, </a:t>
            </a:r>
            <a:r>
              <a:rPr sz="1600" dirty="0" err="1"/>
              <a:t>input_dim</a:t>
            </a:r>
            <a:r>
              <a:rPr sz="1600" dirty="0"/>
              <a:t>=3, </a:t>
            </a:r>
            <a:r>
              <a:rPr sz="1600" dirty="0" err="1"/>
              <a:t>kernel_initializer</a:t>
            </a:r>
            <a:r>
              <a:rPr sz="1600" dirty="0"/>
              <a:t>='normal', activation='</a:t>
            </a:r>
            <a:r>
              <a:rPr sz="1600" dirty="0" err="1"/>
              <a:t>relu</a:t>
            </a:r>
            <a:r>
              <a:rPr sz="1600" dirty="0"/>
              <a:t>'))</a:t>
            </a:r>
          </a:p>
          <a:p>
            <a:r>
              <a:rPr sz="1600" dirty="0"/>
              <a:t>    </a:t>
            </a:r>
            <a:r>
              <a:rPr sz="1600" dirty="0" err="1"/>
              <a:t>model.add</a:t>
            </a:r>
            <a:r>
              <a:rPr sz="1600" dirty="0"/>
              <a:t>(Dense(1, </a:t>
            </a:r>
            <a:r>
              <a:rPr sz="1600" dirty="0" err="1"/>
              <a:t>kernel_initializer</a:t>
            </a:r>
            <a:r>
              <a:rPr sz="1600" dirty="0"/>
              <a:t>='normal'))</a:t>
            </a:r>
          </a:p>
          <a:p>
            <a:r>
              <a:rPr sz="1600" dirty="0"/>
              <a:t>    # Compile model</a:t>
            </a:r>
          </a:p>
          <a:p>
            <a:r>
              <a:rPr sz="1600" dirty="0"/>
              <a:t>    </a:t>
            </a:r>
            <a:r>
              <a:rPr sz="1600" dirty="0" err="1"/>
              <a:t>model.compile</a:t>
            </a:r>
            <a:r>
              <a:rPr sz="1600" dirty="0"/>
              <a:t>(loss='</a:t>
            </a:r>
            <a:r>
              <a:rPr sz="1600" dirty="0" err="1"/>
              <a:t>mean_squared_error</a:t>
            </a:r>
            <a:r>
              <a:rPr sz="1600" dirty="0"/>
              <a:t>', optimizer='</a:t>
            </a:r>
            <a:r>
              <a:rPr sz="1600" dirty="0" err="1"/>
              <a:t>adam</a:t>
            </a:r>
            <a:r>
              <a:rPr sz="1600" dirty="0"/>
              <a:t>')</a:t>
            </a:r>
          </a:p>
          <a:p>
            <a:r>
              <a:rPr sz="1600" dirty="0"/>
              <a:t>    return model</a:t>
            </a:r>
          </a:p>
          <a:p>
            <a:endParaRPr sz="1600" dirty="0"/>
          </a:p>
          <a:p>
            <a:r>
              <a:rPr sz="1600" dirty="0"/>
              <a:t># fix random seed for reproducibility</a:t>
            </a:r>
          </a:p>
          <a:p>
            <a:r>
              <a:rPr sz="1600" dirty="0"/>
              <a:t>seed = 7</a:t>
            </a:r>
          </a:p>
          <a:p>
            <a:r>
              <a:rPr sz="1600" dirty="0" err="1"/>
              <a:t>np.random.seed</a:t>
            </a:r>
            <a:r>
              <a:rPr sz="1600" dirty="0"/>
              <a:t>(seed)</a:t>
            </a:r>
          </a:p>
          <a:p>
            <a:r>
              <a:rPr sz="1600" dirty="0"/>
              <a:t># evaluate model with standardized dataset</a:t>
            </a:r>
          </a:p>
          <a:p>
            <a:r>
              <a:rPr sz="1600" dirty="0"/>
              <a:t>estimator = </a:t>
            </a:r>
            <a:r>
              <a:rPr sz="1600" dirty="0" err="1"/>
              <a:t>KerasRegressor</a:t>
            </a:r>
            <a:r>
              <a:rPr sz="1600" dirty="0"/>
              <a:t>(</a:t>
            </a:r>
            <a:r>
              <a:rPr sz="1600" dirty="0" err="1"/>
              <a:t>build_fn</a:t>
            </a:r>
            <a:r>
              <a:rPr sz="1600" dirty="0"/>
              <a:t>=</a:t>
            </a:r>
            <a:r>
              <a:rPr sz="1600" dirty="0" err="1"/>
              <a:t>baseline_model</a:t>
            </a:r>
            <a:r>
              <a:rPr sz="1600" dirty="0"/>
              <a:t>, epochs=100, </a:t>
            </a:r>
            <a:r>
              <a:rPr sz="1600" dirty="0" err="1"/>
              <a:t>batch_size</a:t>
            </a:r>
            <a:r>
              <a:rPr sz="1600" dirty="0"/>
              <a:t>=5, verbose=0)</a:t>
            </a:r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Attempt at Keras predic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Attempt at Keras prediction</a:t>
            </a:r>
          </a:p>
        </p:txBody>
      </p:sp>
      <p:sp>
        <p:nvSpPr>
          <p:cNvPr id="245" name="kfold = KFold(n_splits=10, random_state=seed)…"/>
          <p:cNvSpPr txBox="1"/>
          <p:nvPr/>
        </p:nvSpPr>
        <p:spPr>
          <a:xfrm>
            <a:off x="1362758" y="1656079"/>
            <a:ext cx="6770153" cy="27509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t>kfold = KFold(n_splits=10, random_state=seed)</a:t>
            </a:r>
          </a:p>
          <a:p>
            <a:r>
              <a:t>results = cross_val_score(estimator, X, Y, cv=kfold)</a:t>
            </a:r>
          </a:p>
          <a:p>
            <a:r>
              <a:t>print("Results: %.2f (%.2f) MSE" % (results.mean(), results.std()))</a:t>
            </a:r>
          </a:p>
          <a:p>
            <a:endParaRPr/>
          </a:p>
          <a:p>
            <a:r>
              <a:t>estimator.fit(X, Y)</a:t>
            </a:r>
          </a:p>
          <a:p>
            <a:endParaRPr/>
          </a:p>
          <a:p>
            <a:r>
              <a:t>Ypr = estimator.predict(X)</a:t>
            </a:r>
          </a:p>
          <a:p>
            <a:endParaRPr/>
          </a:p>
          <a:p>
            <a:r>
              <a:t>import matplotlib.pyplot as plt</a:t>
            </a:r>
          </a:p>
          <a:p>
            <a:r>
              <a:t>%matplotlib inline</a:t>
            </a:r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Attempt at Keras predic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Attempt at Keras prediction</a:t>
            </a:r>
          </a:p>
        </p:txBody>
      </p:sp>
      <p:sp>
        <p:nvSpPr>
          <p:cNvPr id="250" name="plt.xlim(0,3000)…"/>
          <p:cNvSpPr txBox="1"/>
          <p:nvPr/>
        </p:nvSpPr>
        <p:spPr>
          <a:xfrm>
            <a:off x="1362758" y="1656079"/>
            <a:ext cx="1784038" cy="6173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t>plt.xlim(0,3000)</a:t>
            </a:r>
          </a:p>
          <a:p>
            <a:r>
              <a:t>plt.plot(Y,Ypr,'b.')</a:t>
            </a:r>
          </a:p>
        </p:txBody>
      </p:sp>
      <p:pic>
        <p:nvPicPr>
          <p:cNvPr id="251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76450" y="2544761"/>
            <a:ext cx="4991100" cy="32004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Discuss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Discussion</a:t>
            </a:r>
          </a:p>
        </p:txBody>
      </p:sp>
      <p:sp>
        <p:nvSpPr>
          <p:cNvPr id="256" name="Our simple-minded prediction, while better than just using the distance, is obviously poor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25754" indent="-325754" defTabSz="868680">
              <a:defRPr sz="3040"/>
            </a:pPr>
            <a:r>
              <a:t>Our simple-minded prediction, while better than just using the distance, is obviously poor</a:t>
            </a:r>
          </a:p>
          <a:p>
            <a:pPr marL="325754" indent="-325754" defTabSz="868680">
              <a:defRPr sz="3040"/>
            </a:pPr>
            <a:r>
              <a:t>Let us explore what others have done so far:</a:t>
            </a:r>
          </a:p>
          <a:p>
            <a:pPr marL="1194434" lvl="2" indent="-325754" defTabSz="868680">
              <a:defRPr sz="3040"/>
            </a:pPr>
            <a:r>
              <a:t>Exploratory Data Analysis</a:t>
            </a:r>
          </a:p>
          <a:p>
            <a:pPr marL="1194434" lvl="2" indent="-325754" defTabSz="868680">
              <a:defRPr sz="3040"/>
            </a:pPr>
            <a:r>
              <a:t>Prediction</a:t>
            </a:r>
          </a:p>
          <a:p>
            <a:pPr marL="325754" indent="-325754" defTabSz="868680">
              <a:defRPr sz="3040"/>
            </a:pPr>
            <a:r>
              <a:t>Assignment: choose one kernel, clone it, re-create the analysis, then try to go to the next step</a:t>
            </a:r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Referenc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References</a:t>
            </a:r>
          </a:p>
        </p:txBody>
      </p:sp>
      <p:sp>
        <p:nvSpPr>
          <p:cNvPr id="259" name="Kaggle NYC Taxicab https://www.kaggle.com/kartikkannapur/nyc-taxi-trips-exploratory-data-analysis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Kaggle NYC Taxicab</a:t>
            </a:r>
            <a:br/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/>
              </a:rPr>
              <a:t>https://www.kaggle.com/kartikkannapur/nyc-taxi-trips-exploratory-data-analysis</a:t>
            </a:r>
          </a:p>
          <a:p>
            <a:r>
              <a:t>NYC taxicab data on Github</a:t>
            </a:r>
            <a:br/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/>
              </a:rPr>
              <a:t>https://github.com/andresmh/nyctaxitrip</a:t>
            </a:r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ummary of the lectur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Summary of the lecture</a:t>
            </a:r>
          </a:p>
        </p:txBody>
      </p:sp>
      <p:sp>
        <p:nvSpPr>
          <p:cNvPr id="262" name="We have started exploring a dataset with temporal and spatial information, resulting from complex processes (city travels).…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82775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</a:pPr>
            <a:r>
              <a:t>We have started exploring a dataset with temporal and spatial information, resulting from complex processes (city travels). </a:t>
            </a:r>
            <a:br/>
            <a:endParaRPr/>
          </a:p>
          <a:p>
            <a:pPr marL="0" indent="0">
              <a:buSzTx/>
              <a:buFontTx/>
              <a:buNone/>
            </a:pPr>
            <a:r>
              <a:t>We can expect finding similar difficulties in IoT Big Data: outliers, non-trivial dependencies, and need for domain knowledge for meaningful analysis. 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Outline of the lectur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Outline of the lecture</a:t>
            </a:r>
          </a:p>
        </p:txBody>
      </p:sp>
      <p:sp>
        <p:nvSpPr>
          <p:cNvPr id="130" name="The popular website kaggle.com is famous for its AI competitions: datasets are presented with a challenge, usually predictions…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796452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</a:pPr>
            <a:r>
              <a:t>The popular website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/>
              </a:rPr>
              <a:t>kaggle.com</a:t>
            </a:r>
            <a:r>
              <a:t> is famous for its AI competitions: datasets are presented with a challenge, usually predictions</a:t>
            </a:r>
          </a:p>
          <a:p>
            <a:pPr marL="0" indent="0">
              <a:buSzTx/>
              <a:buFontTx/>
              <a:buNone/>
            </a:pPr>
            <a:endParaRPr/>
          </a:p>
          <a:p>
            <a:pPr marL="0" indent="0">
              <a:buSzTx/>
              <a:buFontTx/>
              <a:buNone/>
            </a:pPr>
            <a:r>
              <a:t>Here we explore the “NYC Taxicab” dataset and its associated competition: predict taxi trip durations from spatial and temporal conditions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Where are we in the Course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Where are we in the Course?</a:t>
            </a:r>
          </a:p>
        </p:txBody>
      </p:sp>
      <p:sp>
        <p:nvSpPr>
          <p:cNvPr id="133" name="Introduction: Background of IoT, Big Data, AI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332613" indent="-332613" defTabSz="886968">
              <a:defRPr sz="3104"/>
            </a:pPr>
            <a:r>
              <a:t>Introduction: Background of IoT, Big Data, AI</a:t>
            </a:r>
          </a:p>
          <a:p>
            <a:pPr marL="332613" indent="-332613" defTabSz="886968">
              <a:defRPr sz="3104"/>
            </a:pPr>
            <a:r>
              <a:t>Collect, analyze data from IoT on a large scale</a:t>
            </a:r>
          </a:p>
          <a:p>
            <a:pPr marL="332613" indent="-332613" defTabSz="886968">
              <a:defRPr sz="3104"/>
            </a:pPr>
            <a:r>
              <a:t>Elements and practice of statistics</a:t>
            </a:r>
          </a:p>
          <a:p>
            <a:pPr marL="332613" indent="-332613" defTabSz="886968">
              <a:defRPr sz="3104"/>
            </a:pPr>
            <a:r>
              <a:t>AI methods for data science</a:t>
            </a:r>
          </a:p>
          <a:p>
            <a:pPr marL="332613" indent="-332613" defTabSz="886968">
              <a:defRPr sz="3104"/>
            </a:pPr>
            <a:r>
              <a:t>Getting further with AI: internal workings</a:t>
            </a:r>
          </a:p>
          <a:p>
            <a:pPr marL="332613" indent="-332613" defTabSz="886968">
              <a:defRPr sz="3104"/>
            </a:pPr>
            <a:r>
              <a:t>Practical usage of AI for Big Data from IoT</a:t>
            </a:r>
          </a:p>
          <a:p>
            <a:pPr marL="332613" indent="-332613" defTabSz="886968">
              <a:defRPr sz="3104" b="1"/>
            </a:pPr>
            <a:r>
              <a:t>Moving into the real world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Lecture 10: Geospatial Big Data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Lecture 10: Geospatial Big Data</a:t>
            </a:r>
          </a:p>
        </p:txBody>
      </p:sp>
      <p:sp>
        <p:nvSpPr>
          <p:cNvPr id="136" name="Case study: New York City taxi trips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Case study: New York City taxi trips</a:t>
            </a:r>
          </a:p>
          <a:p>
            <a:r>
              <a:t>The taxicab fare data</a:t>
            </a:r>
          </a:p>
          <a:p>
            <a:r>
              <a:t>Analyzing with Spark and Scala</a:t>
            </a:r>
          </a:p>
          <a:p>
            <a:r>
              <a:t>Finding patterns</a:t>
            </a:r>
          </a:p>
          <a:p>
            <a:r>
              <a:t>Resolving geographic information</a:t>
            </a:r>
          </a:p>
          <a:p>
            <a:r>
              <a:t>Conclusions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Taxicab data with Spark and Pyth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32104">
              <a:defRPr sz="4004"/>
            </a:lvl1pPr>
          </a:lstStyle>
          <a:p>
            <a:r>
              <a:t>Taxicab data with Spark and Python</a:t>
            </a:r>
          </a:p>
        </p:txBody>
      </p:sp>
      <p:sp>
        <p:nvSpPr>
          <p:cNvPr id="139" name="In “Advanced Analytics with Spark”, Chapter 8 deals with analyzing the “NYC taxicab”  data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22325" indent="-322325" defTabSz="859536">
              <a:defRPr sz="3008"/>
            </a:pPr>
            <a:r>
              <a:t>In “Advanced Analytics with Spark”, Chapter 8 deals with analyzing the “NYC taxicab”  data.</a:t>
            </a:r>
          </a:p>
          <a:p>
            <a:pPr marL="322325" indent="-322325" defTabSz="859536">
              <a:defRPr sz="3008"/>
            </a:pPr>
            <a:r>
              <a:t>By using the powerful GeoJSON Java library in Scala, it is possible to analyze the dataset using domain knowledge about the various boroughs of New York City. </a:t>
            </a:r>
          </a:p>
          <a:p>
            <a:pPr marL="322325" indent="-322325" defTabSz="859536">
              <a:defRPr sz="3008"/>
            </a:pPr>
            <a:r>
              <a:t>In this lecture we start from the Kaggle dataset for the taxicab data, with Kaggle kernels.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The second source: competition on Kagg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 second source: competition on Kaggle</a:t>
            </a:r>
          </a:p>
        </p:txBody>
      </p:sp>
      <p:pic>
        <p:nvPicPr>
          <p:cNvPr id="144" name="Picture Placeholder 2" descr="Picture Placeholder 2"/>
          <p:cNvPicPr>
            <a:picLocks noGrp="1" noChangeAspect="1"/>
          </p:cNvPicPr>
          <p:nvPr>
            <p:ph type="pic" idx="13"/>
          </p:nvPr>
        </p:nvPicPr>
        <p:blipFill>
          <a:blip r:embed="rId3">
            <a:extLst/>
          </a:blip>
          <a:srcRect/>
          <a:stretch>
            <a:fillRect/>
          </a:stretch>
        </p:blipFill>
        <p:spPr>
          <a:xfrm>
            <a:off x="1458438" y="612775"/>
            <a:ext cx="6154100" cy="4114800"/>
          </a:xfrm>
          <a:prstGeom prst="rect">
            <a:avLst/>
          </a:prstGeom>
        </p:spPr>
      </p:pic>
      <p:sp>
        <p:nvSpPr>
          <p:cNvPr id="145" name="Body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Kaggle Taxicab competi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Kaggle Taxicab competition</a:t>
            </a:r>
          </a:p>
        </p:txBody>
      </p:sp>
      <p:sp>
        <p:nvSpPr>
          <p:cNvPr id="150" name="We get two datasets: train     has temporal and spatial info + trip duration test    missing trip duration - we have to predict it…"/>
          <p:cNvSpPr txBox="1">
            <a:spLocks noGrp="1"/>
          </p:cNvSpPr>
          <p:nvPr>
            <p:ph type="body" idx="1"/>
          </p:nvPr>
        </p:nvSpPr>
        <p:spPr>
          <a:xfrm>
            <a:off x="457199" y="1600200"/>
            <a:ext cx="8539655" cy="4525963"/>
          </a:xfrm>
          <a:prstGeom prst="rect">
            <a:avLst/>
          </a:prstGeom>
        </p:spPr>
        <p:txBody>
          <a:bodyPr/>
          <a:lstStyle/>
          <a:p>
            <a:pPr marL="336042" indent="-336042" defTabSz="896111">
              <a:defRPr sz="3136"/>
            </a:pPr>
            <a:r>
              <a:rPr dirty="0"/>
              <a:t>We get two datasets:</a:t>
            </a:r>
            <a:br>
              <a:rPr dirty="0"/>
            </a:br>
            <a:r>
              <a:rPr b="1" dirty="0"/>
              <a:t>train</a:t>
            </a:r>
            <a:r>
              <a:rPr dirty="0"/>
              <a:t> </a:t>
            </a:r>
            <a:br>
              <a:rPr dirty="0"/>
            </a:br>
            <a:r>
              <a:rPr dirty="0"/>
              <a:t>   has temporal and spatial info + </a:t>
            </a:r>
            <a:r>
              <a:rPr i="1" dirty="0"/>
              <a:t>trip duration</a:t>
            </a:r>
            <a:br>
              <a:rPr dirty="0"/>
            </a:br>
            <a:r>
              <a:rPr b="1" dirty="0"/>
              <a:t>test</a:t>
            </a:r>
            <a:br>
              <a:rPr dirty="0"/>
            </a:br>
            <a:r>
              <a:rPr dirty="0"/>
              <a:t>   missing </a:t>
            </a:r>
            <a:r>
              <a:rPr i="1" dirty="0"/>
              <a:t>trip duration </a:t>
            </a:r>
            <a:r>
              <a:rPr dirty="0"/>
              <a:t>- we have to predict it</a:t>
            </a:r>
          </a:p>
          <a:p>
            <a:pPr marL="336042" indent="-336042" defTabSz="896111">
              <a:defRPr sz="3136"/>
            </a:pPr>
            <a:r>
              <a:rPr dirty="0"/>
              <a:t>The prediction is not trivial, traffic depends on location, date, time, other random factors</a:t>
            </a:r>
            <a:br>
              <a:rPr dirty="0"/>
            </a:br>
            <a:endParaRPr dirty="0"/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Dataset Overview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Dataset Overview</a:t>
            </a:r>
          </a:p>
        </p:txBody>
      </p:sp>
      <p:sp>
        <p:nvSpPr>
          <p:cNvPr id="155" name="id - a unique identifier for each trip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>
            <a:normAutofit lnSpcReduction="10000"/>
          </a:bodyPr>
          <a:lstStyle/>
          <a:p>
            <a:pPr marL="187452" indent="-187452" defTabSz="749808">
              <a:spcBef>
                <a:spcPts val="0"/>
              </a:spcBef>
              <a:buFontTx/>
              <a:defRPr sz="1476"/>
            </a:pPr>
            <a:r>
              <a:rPr dirty="0"/>
              <a:t>id - a unique identifier for each trip</a:t>
            </a:r>
          </a:p>
          <a:p>
            <a:pPr marL="187452" indent="-187452" defTabSz="749808">
              <a:spcBef>
                <a:spcPts val="0"/>
              </a:spcBef>
              <a:buFontTx/>
              <a:defRPr sz="1476"/>
            </a:pPr>
            <a:r>
              <a:rPr dirty="0" err="1"/>
              <a:t>vendor_id</a:t>
            </a:r>
            <a:r>
              <a:rPr dirty="0"/>
              <a:t> - a code indicating the provider associated with the trip record</a:t>
            </a:r>
          </a:p>
          <a:p>
            <a:pPr marL="187452" indent="-187452" defTabSz="749808">
              <a:spcBef>
                <a:spcPts val="0"/>
              </a:spcBef>
              <a:buFontTx/>
              <a:defRPr sz="1476"/>
            </a:pPr>
            <a:r>
              <a:rPr b="1" dirty="0" err="1"/>
              <a:t>pickup_datetime</a:t>
            </a:r>
            <a:r>
              <a:rPr dirty="0"/>
              <a:t> - date and time when the meter was engaged</a:t>
            </a:r>
          </a:p>
          <a:p>
            <a:pPr marL="187452" indent="-187452" defTabSz="749808">
              <a:spcBef>
                <a:spcPts val="0"/>
              </a:spcBef>
              <a:buFontTx/>
              <a:defRPr sz="1476"/>
            </a:pPr>
            <a:r>
              <a:rPr b="1" dirty="0" err="1"/>
              <a:t>dropoff_datetime</a:t>
            </a:r>
            <a:r>
              <a:rPr dirty="0"/>
              <a:t> - date and time when the meter was disengaged</a:t>
            </a:r>
          </a:p>
          <a:p>
            <a:pPr marL="187452" indent="-187452" defTabSz="749808">
              <a:spcBef>
                <a:spcPts val="0"/>
              </a:spcBef>
              <a:buFontTx/>
              <a:defRPr sz="1476"/>
            </a:pPr>
            <a:r>
              <a:rPr dirty="0" err="1"/>
              <a:t>passenger_count</a:t>
            </a:r>
            <a:r>
              <a:rPr dirty="0"/>
              <a:t> - the number of passengers in the vehicle (driver entered value)</a:t>
            </a:r>
          </a:p>
          <a:p>
            <a:pPr marL="187452" indent="-187452" defTabSz="749808">
              <a:spcBef>
                <a:spcPts val="0"/>
              </a:spcBef>
              <a:buFontTx/>
              <a:defRPr sz="1476"/>
            </a:pPr>
            <a:r>
              <a:rPr b="1" dirty="0" err="1"/>
              <a:t>pickup_longitude</a:t>
            </a:r>
            <a:r>
              <a:rPr dirty="0"/>
              <a:t> - the longitude where the meter was engaged</a:t>
            </a:r>
          </a:p>
          <a:p>
            <a:pPr marL="187452" indent="-187452" defTabSz="749808">
              <a:spcBef>
                <a:spcPts val="0"/>
              </a:spcBef>
              <a:buFontTx/>
              <a:defRPr sz="1476"/>
            </a:pPr>
            <a:r>
              <a:rPr b="1" dirty="0" err="1"/>
              <a:t>pickup_latitude</a:t>
            </a:r>
            <a:r>
              <a:rPr b="1" dirty="0"/>
              <a:t> </a:t>
            </a:r>
            <a:r>
              <a:rPr dirty="0"/>
              <a:t>- the latitude where the meter was engaged</a:t>
            </a:r>
          </a:p>
          <a:p>
            <a:pPr marL="187452" indent="-187452" defTabSz="749808">
              <a:spcBef>
                <a:spcPts val="0"/>
              </a:spcBef>
              <a:buFontTx/>
              <a:defRPr sz="1476"/>
            </a:pPr>
            <a:r>
              <a:rPr b="1" dirty="0" err="1"/>
              <a:t>dropoff_longitude</a:t>
            </a:r>
            <a:r>
              <a:rPr b="1" dirty="0"/>
              <a:t> </a:t>
            </a:r>
            <a:r>
              <a:rPr dirty="0"/>
              <a:t>- the longitude where the meter was disengaged</a:t>
            </a:r>
          </a:p>
          <a:p>
            <a:pPr marL="187452" indent="-187452" defTabSz="749808">
              <a:spcBef>
                <a:spcPts val="0"/>
              </a:spcBef>
              <a:buFontTx/>
              <a:defRPr sz="1476"/>
            </a:pPr>
            <a:r>
              <a:rPr b="1" dirty="0" err="1"/>
              <a:t>dropoff_latitude</a:t>
            </a:r>
            <a:r>
              <a:rPr b="1" dirty="0"/>
              <a:t> </a:t>
            </a:r>
            <a:r>
              <a:rPr dirty="0"/>
              <a:t>- the latitude where the meter was disengaged</a:t>
            </a:r>
          </a:p>
          <a:p>
            <a:pPr marL="187452" indent="-187452" defTabSz="749808">
              <a:spcBef>
                <a:spcPts val="0"/>
              </a:spcBef>
              <a:buFontTx/>
              <a:defRPr sz="1476"/>
            </a:pPr>
            <a:r>
              <a:rPr dirty="0" err="1"/>
              <a:t>store_and_fwd_flag</a:t>
            </a:r>
            <a:r>
              <a:rPr dirty="0"/>
              <a:t> - This flag indicates whether the trip record was held in vehicle memory before sending to the vendor because the vehicle did not have a connection to the server - Y=store and forward; N=not a store and forward trip</a:t>
            </a:r>
          </a:p>
          <a:p>
            <a:pPr marL="187452" indent="-187452" defTabSz="749808">
              <a:spcBef>
                <a:spcPts val="0"/>
              </a:spcBef>
              <a:buFontTx/>
              <a:defRPr sz="1476"/>
            </a:pPr>
            <a:r>
              <a:rPr b="1" dirty="0" err="1"/>
              <a:t>trip_duration</a:t>
            </a:r>
            <a:r>
              <a:rPr dirty="0"/>
              <a:t> - duration of the trip in seconds</a:t>
            </a:r>
            <a:br>
              <a:rPr dirty="0"/>
            </a:br>
            <a:endParaRPr dirty="0"/>
          </a:p>
          <a:p>
            <a:pPr marL="0" indent="0" defTabSz="749808">
              <a:spcBef>
                <a:spcPts val="0"/>
              </a:spcBef>
              <a:buSzTx/>
              <a:buFontTx/>
              <a:buNone/>
              <a:defRPr sz="1968"/>
            </a:pPr>
            <a:r>
              <a:rPr dirty="0"/>
              <a:t>Two data items are present in the training set but missing from the test set:  </a:t>
            </a:r>
            <a:br>
              <a:rPr dirty="0"/>
            </a:br>
            <a:endParaRPr dirty="0"/>
          </a:p>
          <a:p>
            <a:pPr marL="187452" indent="-187452" defTabSz="749808">
              <a:spcBef>
                <a:spcPts val="0"/>
              </a:spcBef>
              <a:buFontTx/>
              <a:defRPr sz="1476"/>
            </a:pPr>
            <a:r>
              <a:rPr dirty="0" err="1"/>
              <a:t>dropoff_datetime</a:t>
            </a:r>
            <a:r>
              <a:rPr dirty="0"/>
              <a:t> - date and time when the meter was disengaged</a:t>
            </a:r>
          </a:p>
          <a:p>
            <a:pPr marL="187452" indent="-187452" defTabSz="749808">
              <a:spcBef>
                <a:spcPts val="0"/>
              </a:spcBef>
              <a:buFontTx/>
              <a:defRPr sz="1476"/>
            </a:pPr>
            <a:r>
              <a:rPr dirty="0" err="1"/>
              <a:t>trip_duration</a:t>
            </a:r>
            <a:r>
              <a:rPr dirty="0"/>
              <a:t> - duration of the trip in seconds</a:t>
            </a:r>
            <a:br>
              <a:rPr dirty="0"/>
            </a:br>
            <a:endParaRPr dirty="0"/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2098</Words>
  <Application>Microsoft Office PowerPoint</Application>
  <PresentationFormat>画面に合わせる (4:3)</PresentationFormat>
  <Paragraphs>303</Paragraphs>
  <Slides>29</Slides>
  <Notes>19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1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29</vt:i4>
      </vt:variant>
    </vt:vector>
  </HeadingPairs>
  <TitlesOfParts>
    <vt:vector size="31" baseType="lpstr">
      <vt:lpstr>Arial</vt:lpstr>
      <vt:lpstr>Office Theme</vt:lpstr>
      <vt:lpstr>AI and Machine Learning for IoT Big Data</vt:lpstr>
      <vt:lpstr>Case study 2</vt:lpstr>
      <vt:lpstr>Outline of the lecture</vt:lpstr>
      <vt:lpstr>Where are we in the Course?</vt:lpstr>
      <vt:lpstr>Lecture 10: Geospatial Big Data</vt:lpstr>
      <vt:lpstr>Taxicab data with Spark and Python</vt:lpstr>
      <vt:lpstr>The second source: competition on Kaggle</vt:lpstr>
      <vt:lpstr>Kaggle Taxicab competition</vt:lpstr>
      <vt:lpstr>Dataset Overview</vt:lpstr>
      <vt:lpstr>Read in and take a look</vt:lpstr>
      <vt:lpstr>Check statistics</vt:lpstr>
      <vt:lpstr>Distribution of the trip_duration</vt:lpstr>
      <vt:lpstr>Data cleanup</vt:lpstr>
      <vt:lpstr>Distribution of the trip_duration</vt:lpstr>
      <vt:lpstr>Data cleanup 2</vt:lpstr>
      <vt:lpstr>Distribution of the trip_duration</vt:lpstr>
      <vt:lpstr>Exploring the distances between the pickup and dropoff lat/log coordinates</vt:lpstr>
      <vt:lpstr>The distance distribution</vt:lpstr>
      <vt:lpstr>Plot of the haversine distance vs the trip duration</vt:lpstr>
      <vt:lpstr>Cleaning up the data</vt:lpstr>
      <vt:lpstr>Plot of the haversine distance vs the trip duration</vt:lpstr>
      <vt:lpstr>Distance vs trip time?</vt:lpstr>
      <vt:lpstr>Attempt at Keras prediction</vt:lpstr>
      <vt:lpstr>Attempt at Keras prediction</vt:lpstr>
      <vt:lpstr>Attempt at Keras prediction</vt:lpstr>
      <vt:lpstr>Attempt at Keras prediction</vt:lpstr>
      <vt:lpstr>Discussion</vt:lpstr>
      <vt:lpstr>References</vt:lpstr>
      <vt:lpstr>Summary of the lecture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 and Machine Learning for IoT Big Data</dc:title>
  <cp:lastModifiedBy>markon@outlook.jp</cp:lastModifiedBy>
  <cp:revision>1</cp:revision>
  <dcterms:modified xsi:type="dcterms:W3CDTF">2018-04-22T10:16:17Z</dcterms:modified>
</cp:coreProperties>
</file>